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sldIdLst>
    <p:sldId id="257" r:id="rId2"/>
    <p:sldId id="259" r:id="rId3"/>
    <p:sldId id="258" r:id="rId4"/>
    <p:sldId id="260" r:id="rId5"/>
    <p:sldId id="262" r:id="rId6"/>
    <p:sldId id="333" r:id="rId7"/>
    <p:sldId id="263" r:id="rId8"/>
    <p:sldId id="266" r:id="rId9"/>
    <p:sldId id="267" r:id="rId10"/>
    <p:sldId id="291" r:id="rId11"/>
    <p:sldId id="295" r:id="rId12"/>
    <p:sldId id="335" r:id="rId13"/>
    <p:sldId id="336" r:id="rId14"/>
    <p:sldId id="296" r:id="rId15"/>
    <p:sldId id="272" r:id="rId16"/>
    <p:sldId id="273" r:id="rId17"/>
    <p:sldId id="274" r:id="rId18"/>
    <p:sldId id="337" r:id="rId19"/>
    <p:sldId id="338" r:id="rId20"/>
    <p:sldId id="276" r:id="rId21"/>
    <p:sldId id="344" r:id="rId22"/>
    <p:sldId id="277" r:id="rId23"/>
    <p:sldId id="278" r:id="rId24"/>
    <p:sldId id="279" r:id="rId25"/>
    <p:sldId id="280" r:id="rId26"/>
    <p:sldId id="339" r:id="rId27"/>
    <p:sldId id="282" r:id="rId28"/>
    <p:sldId id="284" r:id="rId29"/>
    <p:sldId id="340" r:id="rId30"/>
    <p:sldId id="285" r:id="rId31"/>
    <p:sldId id="297" r:id="rId32"/>
    <p:sldId id="286" r:id="rId33"/>
    <p:sldId id="341" r:id="rId34"/>
    <p:sldId id="342" r:id="rId35"/>
    <p:sldId id="311" r:id="rId36"/>
    <p:sldId id="313" r:id="rId37"/>
    <p:sldId id="314" r:id="rId38"/>
    <p:sldId id="315" r:id="rId39"/>
    <p:sldId id="316" r:id="rId40"/>
    <p:sldId id="317" r:id="rId41"/>
    <p:sldId id="318" r:id="rId42"/>
    <p:sldId id="319" r:id="rId43"/>
    <p:sldId id="320" r:id="rId44"/>
    <p:sldId id="321" r:id="rId45"/>
    <p:sldId id="322" r:id="rId46"/>
    <p:sldId id="323" r:id="rId47"/>
    <p:sldId id="324" r:id="rId48"/>
    <p:sldId id="325" r:id="rId49"/>
    <p:sldId id="326" r:id="rId50"/>
    <p:sldId id="332" r:id="rId51"/>
    <p:sldId id="331" r:id="rId52"/>
    <p:sldId id="328" r:id="rId53"/>
    <p:sldId id="329" r:id="rId54"/>
    <p:sldId id="330" r:id="rId5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08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10.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e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53.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image" Target="../media/image55.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image" Target="../media/image53.wmf"/><Relationship Id="rId5" Type="http://schemas.openxmlformats.org/officeDocument/2006/relationships/image" Target="../media/image60.wmf"/><Relationship Id="rId4" Type="http://schemas.openxmlformats.org/officeDocument/2006/relationships/image" Target="../media/image59.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image" Target="../media/image61.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4" Type="http://schemas.openxmlformats.org/officeDocument/2006/relationships/image" Target="../media/image14.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image" Target="../media/image6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1.wmf"/><Relationship Id="rId1" Type="http://schemas.openxmlformats.org/officeDocument/2006/relationships/image" Target="../media/image2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780FE8-C544-4868-A7B1-30E8BD7CFE1A}" type="datetimeFigureOut">
              <a:rPr lang="tr-TR" smtClean="0"/>
              <a:pPr/>
              <a:t>21.12.2021</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357A6A-4C3A-4F29-9130-8572BA504293}" type="slidenum">
              <a:rPr lang="tr-TR" smtClean="0"/>
              <a:pPr/>
              <a:t>‹#›</a:t>
            </a:fld>
            <a:endParaRPr lang="tr-TR"/>
          </a:p>
        </p:txBody>
      </p:sp>
    </p:spTree>
    <p:extLst>
      <p:ext uri="{BB962C8B-B14F-4D97-AF65-F5344CB8AC3E}">
        <p14:creationId xmlns:p14="http://schemas.microsoft.com/office/powerpoint/2010/main" val="3436045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F3357A6A-4C3A-4F29-9130-8572BA504293}" type="slidenum">
              <a:rPr lang="tr-TR" smtClean="0"/>
              <a:pPr/>
              <a:t>3</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F3357A6A-4C3A-4F29-9130-8572BA504293}" type="slidenum">
              <a:rPr lang="tr-TR" smtClean="0"/>
              <a:pPr/>
              <a:t>17</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F3357A6A-4C3A-4F29-9130-8572BA504293}" type="slidenum">
              <a:rPr lang="tr-TR" smtClean="0"/>
              <a:pPr/>
              <a:t>19</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F3357A6A-4C3A-4F29-9130-8572BA504293}" type="slidenum">
              <a:rPr lang="tr-TR" smtClean="0"/>
              <a:pPr/>
              <a:t>20</a:t>
            </a:fld>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F3357A6A-4C3A-4F29-9130-8572BA504293}" type="slidenum">
              <a:rPr lang="tr-TR" smtClean="0"/>
              <a:pPr/>
              <a:t>22</a:t>
            </a:fld>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F3357A6A-4C3A-4F29-9130-8572BA504293}" type="slidenum">
              <a:rPr lang="tr-TR" smtClean="0"/>
              <a:pPr/>
              <a:t>23</a:t>
            </a:fld>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F3357A6A-4C3A-4F29-9130-8572BA504293}" type="slidenum">
              <a:rPr lang="tr-TR" smtClean="0"/>
              <a:pPr/>
              <a:t>25</a:t>
            </a:fld>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F3357A6A-4C3A-4F29-9130-8572BA504293}" type="slidenum">
              <a:rPr lang="tr-TR" smtClean="0"/>
              <a:pPr/>
              <a:t>32</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fld id="{168A2E55-C071-4956-9CA3-9B624209E664}" type="datetimeFigureOut">
              <a:rPr lang="tr-TR" smtClean="0"/>
              <a:pPr/>
              <a:t>21.12.2021</a:t>
            </a:fld>
            <a:endParaRPr lang="tr-TR"/>
          </a:p>
        </p:txBody>
      </p:sp>
      <p:sp>
        <p:nvSpPr>
          <p:cNvPr id="5" name="Rectangle 5"/>
          <p:cNvSpPr>
            <a:spLocks noGrp="1" noChangeArrowheads="1"/>
          </p:cNvSpPr>
          <p:nvPr>
            <p:ph type="ftr" sz="quarter" idx="11"/>
          </p:nvPr>
        </p:nvSpPr>
        <p:spPr>
          <a:ln/>
        </p:spPr>
        <p:txBody>
          <a:bodyPr/>
          <a:lstStyle>
            <a:lvl1pPr>
              <a:defRPr/>
            </a:lvl1pPr>
          </a:lstStyle>
          <a:p>
            <a:endParaRPr lang="tr-TR"/>
          </a:p>
        </p:txBody>
      </p:sp>
      <p:sp>
        <p:nvSpPr>
          <p:cNvPr id="6" name="Rectangle 6"/>
          <p:cNvSpPr>
            <a:spLocks noGrp="1" noChangeArrowheads="1"/>
          </p:cNvSpPr>
          <p:nvPr>
            <p:ph type="sldNum" sz="quarter" idx="12"/>
          </p:nvPr>
        </p:nvSpPr>
        <p:spPr>
          <a:ln/>
        </p:spPr>
        <p:txBody>
          <a:bodyPr/>
          <a:lstStyle>
            <a:lvl1pPr>
              <a:defRPr/>
            </a:lvl1pPr>
          </a:lstStyle>
          <a:p>
            <a:fld id="{947FDF7A-B6D9-4D7A-9370-DCA7D7880B85}"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fld id="{168A2E55-C071-4956-9CA3-9B624209E664}" type="datetimeFigureOut">
              <a:rPr lang="tr-TR" smtClean="0"/>
              <a:pPr/>
              <a:t>21.12.2021</a:t>
            </a:fld>
            <a:endParaRPr lang="tr-TR"/>
          </a:p>
        </p:txBody>
      </p:sp>
      <p:sp>
        <p:nvSpPr>
          <p:cNvPr id="5" name="Rectangle 5"/>
          <p:cNvSpPr>
            <a:spLocks noGrp="1" noChangeArrowheads="1"/>
          </p:cNvSpPr>
          <p:nvPr>
            <p:ph type="ftr" sz="quarter" idx="11"/>
          </p:nvPr>
        </p:nvSpPr>
        <p:spPr>
          <a:ln/>
        </p:spPr>
        <p:txBody>
          <a:bodyPr/>
          <a:lstStyle>
            <a:lvl1pPr>
              <a:defRPr/>
            </a:lvl1pPr>
          </a:lstStyle>
          <a:p>
            <a:endParaRPr lang="tr-TR"/>
          </a:p>
        </p:txBody>
      </p:sp>
      <p:sp>
        <p:nvSpPr>
          <p:cNvPr id="6" name="Rectangle 6"/>
          <p:cNvSpPr>
            <a:spLocks noGrp="1" noChangeArrowheads="1"/>
          </p:cNvSpPr>
          <p:nvPr>
            <p:ph type="sldNum" sz="quarter" idx="12"/>
          </p:nvPr>
        </p:nvSpPr>
        <p:spPr>
          <a:ln/>
        </p:spPr>
        <p:txBody>
          <a:bodyPr/>
          <a:lstStyle>
            <a:lvl1pPr>
              <a:defRPr/>
            </a:lvl1pPr>
          </a:lstStyle>
          <a:p>
            <a:fld id="{947FDF7A-B6D9-4D7A-9370-DCA7D7880B85}"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fld id="{168A2E55-C071-4956-9CA3-9B624209E664}" type="datetimeFigureOut">
              <a:rPr lang="tr-TR" smtClean="0"/>
              <a:pPr/>
              <a:t>21.12.2021</a:t>
            </a:fld>
            <a:endParaRPr lang="tr-TR"/>
          </a:p>
        </p:txBody>
      </p:sp>
      <p:sp>
        <p:nvSpPr>
          <p:cNvPr id="5" name="Rectangle 5"/>
          <p:cNvSpPr>
            <a:spLocks noGrp="1" noChangeArrowheads="1"/>
          </p:cNvSpPr>
          <p:nvPr>
            <p:ph type="ftr" sz="quarter" idx="11"/>
          </p:nvPr>
        </p:nvSpPr>
        <p:spPr>
          <a:ln/>
        </p:spPr>
        <p:txBody>
          <a:bodyPr/>
          <a:lstStyle>
            <a:lvl1pPr>
              <a:defRPr/>
            </a:lvl1pPr>
          </a:lstStyle>
          <a:p>
            <a:endParaRPr lang="tr-TR"/>
          </a:p>
        </p:txBody>
      </p:sp>
      <p:sp>
        <p:nvSpPr>
          <p:cNvPr id="6" name="Rectangle 6"/>
          <p:cNvSpPr>
            <a:spLocks noGrp="1" noChangeArrowheads="1"/>
          </p:cNvSpPr>
          <p:nvPr>
            <p:ph type="sldNum" sz="quarter" idx="12"/>
          </p:nvPr>
        </p:nvSpPr>
        <p:spPr>
          <a:ln/>
        </p:spPr>
        <p:txBody>
          <a:bodyPr/>
          <a:lstStyle>
            <a:lvl1pPr>
              <a:defRPr/>
            </a:lvl1pPr>
          </a:lstStyle>
          <a:p>
            <a:fld id="{947FDF7A-B6D9-4D7A-9370-DCA7D7880B85}"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457200" y="274638"/>
            <a:ext cx="8229600" cy="58515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a:ln/>
        </p:spPr>
        <p:txBody>
          <a:bodyPr/>
          <a:lstStyle>
            <a:lvl1pPr>
              <a:defRPr/>
            </a:lvl1pPr>
          </a:lstStyle>
          <a:p>
            <a:fld id="{168A2E55-C071-4956-9CA3-9B624209E664}" type="datetimeFigureOut">
              <a:rPr lang="tr-TR" smtClean="0"/>
              <a:pPr/>
              <a:t>21.12.2021</a:t>
            </a:fld>
            <a:endParaRPr lang="tr-TR"/>
          </a:p>
        </p:txBody>
      </p:sp>
      <p:sp>
        <p:nvSpPr>
          <p:cNvPr id="4" name="Rectangle 5"/>
          <p:cNvSpPr>
            <a:spLocks noGrp="1" noChangeArrowheads="1"/>
          </p:cNvSpPr>
          <p:nvPr>
            <p:ph type="ftr" sz="quarter" idx="11"/>
          </p:nvPr>
        </p:nvSpPr>
        <p:spPr>
          <a:ln/>
        </p:spPr>
        <p:txBody>
          <a:bodyPr/>
          <a:lstStyle>
            <a:lvl1pPr>
              <a:defRPr/>
            </a:lvl1pPr>
          </a:lstStyle>
          <a:p>
            <a:endParaRPr lang="tr-TR"/>
          </a:p>
        </p:txBody>
      </p:sp>
      <p:sp>
        <p:nvSpPr>
          <p:cNvPr id="5" name="Rectangle 6"/>
          <p:cNvSpPr>
            <a:spLocks noGrp="1" noChangeArrowheads="1"/>
          </p:cNvSpPr>
          <p:nvPr>
            <p:ph type="sldNum" sz="quarter" idx="12"/>
          </p:nvPr>
        </p:nvSpPr>
        <p:spPr>
          <a:ln/>
        </p:spPr>
        <p:txBody>
          <a:bodyPr/>
          <a:lstStyle>
            <a:lvl1pPr>
              <a:defRPr/>
            </a:lvl1pPr>
          </a:lstStyle>
          <a:p>
            <a:fld id="{947FDF7A-B6D9-4D7A-9370-DCA7D7880B85}" type="slidenum">
              <a:rPr lang="tr-TR" smtClean="0"/>
              <a:pPr/>
              <a:t>‹#›</a:t>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Başlık, İçerik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4648200" y="1600200"/>
            <a:ext cx="4038600" cy="21859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4648200" y="3938588"/>
            <a:ext cx="4038600" cy="21875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4"/>
          <p:cNvSpPr>
            <a:spLocks noGrp="1" noChangeArrowheads="1"/>
          </p:cNvSpPr>
          <p:nvPr>
            <p:ph type="dt" sz="half" idx="10"/>
          </p:nvPr>
        </p:nvSpPr>
        <p:spPr>
          <a:ln/>
        </p:spPr>
        <p:txBody>
          <a:bodyPr/>
          <a:lstStyle>
            <a:lvl1pPr>
              <a:defRPr/>
            </a:lvl1pPr>
          </a:lstStyle>
          <a:p>
            <a:fld id="{168A2E55-C071-4956-9CA3-9B624209E664}" type="datetimeFigureOut">
              <a:rPr lang="tr-TR" smtClean="0"/>
              <a:pPr/>
              <a:t>21.12.2021</a:t>
            </a:fld>
            <a:endParaRPr lang="tr-TR"/>
          </a:p>
        </p:txBody>
      </p:sp>
      <p:sp>
        <p:nvSpPr>
          <p:cNvPr id="7" name="Rectangle 5"/>
          <p:cNvSpPr>
            <a:spLocks noGrp="1" noChangeArrowheads="1"/>
          </p:cNvSpPr>
          <p:nvPr>
            <p:ph type="ftr" sz="quarter" idx="11"/>
          </p:nvPr>
        </p:nvSpPr>
        <p:spPr>
          <a:ln/>
        </p:spPr>
        <p:txBody>
          <a:bodyPr/>
          <a:lstStyle>
            <a:lvl1pPr>
              <a:defRPr/>
            </a:lvl1pPr>
          </a:lstStyle>
          <a:p>
            <a:endParaRPr lang="tr-TR"/>
          </a:p>
        </p:txBody>
      </p:sp>
      <p:sp>
        <p:nvSpPr>
          <p:cNvPr id="8" name="Rectangle 6"/>
          <p:cNvSpPr>
            <a:spLocks noGrp="1" noChangeArrowheads="1"/>
          </p:cNvSpPr>
          <p:nvPr>
            <p:ph type="sldNum" sz="quarter" idx="12"/>
          </p:nvPr>
        </p:nvSpPr>
        <p:spPr>
          <a:ln/>
        </p:spPr>
        <p:txBody>
          <a:bodyPr/>
          <a:lstStyle>
            <a:lvl1pPr>
              <a:defRPr/>
            </a:lvl1pPr>
          </a:lstStyle>
          <a:p>
            <a:fld id="{947FDF7A-B6D9-4D7A-9370-DCA7D7880B85}"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fld id="{168A2E55-C071-4956-9CA3-9B624209E664}" type="datetimeFigureOut">
              <a:rPr lang="tr-TR" smtClean="0"/>
              <a:pPr/>
              <a:t>21.12.2021</a:t>
            </a:fld>
            <a:endParaRPr lang="tr-TR"/>
          </a:p>
        </p:txBody>
      </p:sp>
      <p:sp>
        <p:nvSpPr>
          <p:cNvPr id="5" name="Rectangle 5"/>
          <p:cNvSpPr>
            <a:spLocks noGrp="1" noChangeArrowheads="1"/>
          </p:cNvSpPr>
          <p:nvPr>
            <p:ph type="ftr" sz="quarter" idx="11"/>
          </p:nvPr>
        </p:nvSpPr>
        <p:spPr>
          <a:ln/>
        </p:spPr>
        <p:txBody>
          <a:bodyPr/>
          <a:lstStyle>
            <a:lvl1pPr>
              <a:defRPr/>
            </a:lvl1pPr>
          </a:lstStyle>
          <a:p>
            <a:endParaRPr lang="tr-TR"/>
          </a:p>
        </p:txBody>
      </p:sp>
      <p:sp>
        <p:nvSpPr>
          <p:cNvPr id="6" name="Rectangle 6"/>
          <p:cNvSpPr>
            <a:spLocks noGrp="1" noChangeArrowheads="1"/>
          </p:cNvSpPr>
          <p:nvPr>
            <p:ph type="sldNum" sz="quarter" idx="12"/>
          </p:nvPr>
        </p:nvSpPr>
        <p:spPr>
          <a:ln/>
        </p:spPr>
        <p:txBody>
          <a:bodyPr/>
          <a:lstStyle>
            <a:lvl1pPr>
              <a:defRPr/>
            </a:lvl1pPr>
          </a:lstStyle>
          <a:p>
            <a:fld id="{947FDF7A-B6D9-4D7A-9370-DCA7D7880B85}"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fld id="{168A2E55-C071-4956-9CA3-9B624209E664}" type="datetimeFigureOut">
              <a:rPr lang="tr-TR" smtClean="0"/>
              <a:pPr/>
              <a:t>21.12.2021</a:t>
            </a:fld>
            <a:endParaRPr lang="tr-TR"/>
          </a:p>
        </p:txBody>
      </p:sp>
      <p:sp>
        <p:nvSpPr>
          <p:cNvPr id="5" name="Rectangle 5"/>
          <p:cNvSpPr>
            <a:spLocks noGrp="1" noChangeArrowheads="1"/>
          </p:cNvSpPr>
          <p:nvPr>
            <p:ph type="ftr" sz="quarter" idx="11"/>
          </p:nvPr>
        </p:nvSpPr>
        <p:spPr>
          <a:ln/>
        </p:spPr>
        <p:txBody>
          <a:bodyPr/>
          <a:lstStyle>
            <a:lvl1pPr>
              <a:defRPr/>
            </a:lvl1pPr>
          </a:lstStyle>
          <a:p>
            <a:endParaRPr lang="tr-TR"/>
          </a:p>
        </p:txBody>
      </p:sp>
      <p:sp>
        <p:nvSpPr>
          <p:cNvPr id="6" name="Rectangle 6"/>
          <p:cNvSpPr>
            <a:spLocks noGrp="1" noChangeArrowheads="1"/>
          </p:cNvSpPr>
          <p:nvPr>
            <p:ph type="sldNum" sz="quarter" idx="12"/>
          </p:nvPr>
        </p:nvSpPr>
        <p:spPr>
          <a:ln/>
        </p:spPr>
        <p:txBody>
          <a:bodyPr/>
          <a:lstStyle>
            <a:lvl1pPr>
              <a:defRPr/>
            </a:lvl1pPr>
          </a:lstStyle>
          <a:p>
            <a:fld id="{947FDF7A-B6D9-4D7A-9370-DCA7D7880B85}"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fld id="{168A2E55-C071-4956-9CA3-9B624209E664}" type="datetimeFigureOut">
              <a:rPr lang="tr-TR" smtClean="0"/>
              <a:pPr/>
              <a:t>21.12.2021</a:t>
            </a:fld>
            <a:endParaRPr lang="tr-TR"/>
          </a:p>
        </p:txBody>
      </p:sp>
      <p:sp>
        <p:nvSpPr>
          <p:cNvPr id="6" name="Rectangle 5"/>
          <p:cNvSpPr>
            <a:spLocks noGrp="1" noChangeArrowheads="1"/>
          </p:cNvSpPr>
          <p:nvPr>
            <p:ph type="ftr" sz="quarter" idx="11"/>
          </p:nvPr>
        </p:nvSpPr>
        <p:spPr>
          <a:ln/>
        </p:spPr>
        <p:txBody>
          <a:bodyPr/>
          <a:lstStyle>
            <a:lvl1pPr>
              <a:defRPr/>
            </a:lvl1pPr>
          </a:lstStyle>
          <a:p>
            <a:endParaRPr lang="tr-TR"/>
          </a:p>
        </p:txBody>
      </p:sp>
      <p:sp>
        <p:nvSpPr>
          <p:cNvPr id="7" name="Rectangle 6"/>
          <p:cNvSpPr>
            <a:spLocks noGrp="1" noChangeArrowheads="1"/>
          </p:cNvSpPr>
          <p:nvPr>
            <p:ph type="sldNum" sz="quarter" idx="12"/>
          </p:nvPr>
        </p:nvSpPr>
        <p:spPr>
          <a:ln/>
        </p:spPr>
        <p:txBody>
          <a:bodyPr/>
          <a:lstStyle>
            <a:lvl1pPr>
              <a:defRPr/>
            </a:lvl1pPr>
          </a:lstStyle>
          <a:p>
            <a:fld id="{947FDF7A-B6D9-4D7A-9370-DCA7D7880B85}"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fld id="{168A2E55-C071-4956-9CA3-9B624209E664}" type="datetimeFigureOut">
              <a:rPr lang="tr-TR" smtClean="0"/>
              <a:pPr/>
              <a:t>21.12.2021</a:t>
            </a:fld>
            <a:endParaRPr lang="tr-TR"/>
          </a:p>
        </p:txBody>
      </p:sp>
      <p:sp>
        <p:nvSpPr>
          <p:cNvPr id="8" name="Rectangle 5"/>
          <p:cNvSpPr>
            <a:spLocks noGrp="1" noChangeArrowheads="1"/>
          </p:cNvSpPr>
          <p:nvPr>
            <p:ph type="ftr" sz="quarter" idx="11"/>
          </p:nvPr>
        </p:nvSpPr>
        <p:spPr>
          <a:ln/>
        </p:spPr>
        <p:txBody>
          <a:bodyPr/>
          <a:lstStyle>
            <a:lvl1pPr>
              <a:defRPr/>
            </a:lvl1pPr>
          </a:lstStyle>
          <a:p>
            <a:endParaRPr lang="tr-TR"/>
          </a:p>
        </p:txBody>
      </p:sp>
      <p:sp>
        <p:nvSpPr>
          <p:cNvPr id="9" name="Rectangle 6"/>
          <p:cNvSpPr>
            <a:spLocks noGrp="1" noChangeArrowheads="1"/>
          </p:cNvSpPr>
          <p:nvPr>
            <p:ph type="sldNum" sz="quarter" idx="12"/>
          </p:nvPr>
        </p:nvSpPr>
        <p:spPr>
          <a:ln/>
        </p:spPr>
        <p:txBody>
          <a:bodyPr/>
          <a:lstStyle>
            <a:lvl1pPr>
              <a:defRPr/>
            </a:lvl1pPr>
          </a:lstStyle>
          <a:p>
            <a:fld id="{947FDF7A-B6D9-4D7A-9370-DCA7D7880B85}"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fld id="{168A2E55-C071-4956-9CA3-9B624209E664}" type="datetimeFigureOut">
              <a:rPr lang="tr-TR" smtClean="0"/>
              <a:pPr/>
              <a:t>21.12.2021</a:t>
            </a:fld>
            <a:endParaRPr lang="tr-TR"/>
          </a:p>
        </p:txBody>
      </p:sp>
      <p:sp>
        <p:nvSpPr>
          <p:cNvPr id="4" name="Rectangle 5"/>
          <p:cNvSpPr>
            <a:spLocks noGrp="1" noChangeArrowheads="1"/>
          </p:cNvSpPr>
          <p:nvPr>
            <p:ph type="ftr" sz="quarter" idx="11"/>
          </p:nvPr>
        </p:nvSpPr>
        <p:spPr>
          <a:ln/>
        </p:spPr>
        <p:txBody>
          <a:bodyPr/>
          <a:lstStyle>
            <a:lvl1pPr>
              <a:defRPr/>
            </a:lvl1pPr>
          </a:lstStyle>
          <a:p>
            <a:endParaRPr lang="tr-TR"/>
          </a:p>
        </p:txBody>
      </p:sp>
      <p:sp>
        <p:nvSpPr>
          <p:cNvPr id="5" name="Rectangle 6"/>
          <p:cNvSpPr>
            <a:spLocks noGrp="1" noChangeArrowheads="1"/>
          </p:cNvSpPr>
          <p:nvPr>
            <p:ph type="sldNum" sz="quarter" idx="12"/>
          </p:nvPr>
        </p:nvSpPr>
        <p:spPr>
          <a:ln/>
        </p:spPr>
        <p:txBody>
          <a:bodyPr/>
          <a:lstStyle>
            <a:lvl1pPr>
              <a:defRPr/>
            </a:lvl1pPr>
          </a:lstStyle>
          <a:p>
            <a:fld id="{947FDF7A-B6D9-4D7A-9370-DCA7D7880B85}"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168A2E55-C071-4956-9CA3-9B624209E664}" type="datetimeFigureOut">
              <a:rPr lang="tr-TR" smtClean="0"/>
              <a:pPr/>
              <a:t>21.12.2021</a:t>
            </a:fld>
            <a:endParaRPr lang="tr-TR"/>
          </a:p>
        </p:txBody>
      </p:sp>
      <p:sp>
        <p:nvSpPr>
          <p:cNvPr id="3" name="Rectangle 5"/>
          <p:cNvSpPr>
            <a:spLocks noGrp="1" noChangeArrowheads="1"/>
          </p:cNvSpPr>
          <p:nvPr>
            <p:ph type="ftr" sz="quarter" idx="11"/>
          </p:nvPr>
        </p:nvSpPr>
        <p:spPr>
          <a:ln/>
        </p:spPr>
        <p:txBody>
          <a:bodyPr/>
          <a:lstStyle>
            <a:lvl1pPr>
              <a:defRPr/>
            </a:lvl1pPr>
          </a:lstStyle>
          <a:p>
            <a:endParaRPr lang="tr-TR"/>
          </a:p>
        </p:txBody>
      </p:sp>
      <p:sp>
        <p:nvSpPr>
          <p:cNvPr id="4" name="Rectangle 6"/>
          <p:cNvSpPr>
            <a:spLocks noGrp="1" noChangeArrowheads="1"/>
          </p:cNvSpPr>
          <p:nvPr>
            <p:ph type="sldNum" sz="quarter" idx="12"/>
          </p:nvPr>
        </p:nvSpPr>
        <p:spPr>
          <a:ln/>
        </p:spPr>
        <p:txBody>
          <a:bodyPr/>
          <a:lstStyle>
            <a:lvl1pPr>
              <a:defRPr/>
            </a:lvl1pPr>
          </a:lstStyle>
          <a:p>
            <a:fld id="{947FDF7A-B6D9-4D7A-9370-DCA7D7880B85}"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fld id="{168A2E55-C071-4956-9CA3-9B624209E664}" type="datetimeFigureOut">
              <a:rPr lang="tr-TR" smtClean="0"/>
              <a:pPr/>
              <a:t>21.12.2021</a:t>
            </a:fld>
            <a:endParaRPr lang="tr-TR"/>
          </a:p>
        </p:txBody>
      </p:sp>
      <p:sp>
        <p:nvSpPr>
          <p:cNvPr id="6" name="Rectangle 5"/>
          <p:cNvSpPr>
            <a:spLocks noGrp="1" noChangeArrowheads="1"/>
          </p:cNvSpPr>
          <p:nvPr>
            <p:ph type="ftr" sz="quarter" idx="11"/>
          </p:nvPr>
        </p:nvSpPr>
        <p:spPr>
          <a:ln/>
        </p:spPr>
        <p:txBody>
          <a:bodyPr/>
          <a:lstStyle>
            <a:lvl1pPr>
              <a:defRPr/>
            </a:lvl1pPr>
          </a:lstStyle>
          <a:p>
            <a:endParaRPr lang="tr-TR"/>
          </a:p>
        </p:txBody>
      </p:sp>
      <p:sp>
        <p:nvSpPr>
          <p:cNvPr id="7" name="Rectangle 6"/>
          <p:cNvSpPr>
            <a:spLocks noGrp="1" noChangeArrowheads="1"/>
          </p:cNvSpPr>
          <p:nvPr>
            <p:ph type="sldNum" sz="quarter" idx="12"/>
          </p:nvPr>
        </p:nvSpPr>
        <p:spPr>
          <a:ln/>
        </p:spPr>
        <p:txBody>
          <a:bodyPr/>
          <a:lstStyle>
            <a:lvl1pPr>
              <a:defRPr/>
            </a:lvl1pPr>
          </a:lstStyle>
          <a:p>
            <a:fld id="{947FDF7A-B6D9-4D7A-9370-DCA7D7880B85}"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fld id="{168A2E55-C071-4956-9CA3-9B624209E664}" type="datetimeFigureOut">
              <a:rPr lang="tr-TR" smtClean="0"/>
              <a:pPr/>
              <a:t>21.12.2021</a:t>
            </a:fld>
            <a:endParaRPr lang="tr-TR"/>
          </a:p>
        </p:txBody>
      </p:sp>
      <p:sp>
        <p:nvSpPr>
          <p:cNvPr id="6" name="Rectangle 5"/>
          <p:cNvSpPr>
            <a:spLocks noGrp="1" noChangeArrowheads="1"/>
          </p:cNvSpPr>
          <p:nvPr>
            <p:ph type="ftr" sz="quarter" idx="11"/>
          </p:nvPr>
        </p:nvSpPr>
        <p:spPr>
          <a:ln/>
        </p:spPr>
        <p:txBody>
          <a:bodyPr/>
          <a:lstStyle>
            <a:lvl1pPr>
              <a:defRPr/>
            </a:lvl1pPr>
          </a:lstStyle>
          <a:p>
            <a:endParaRPr lang="tr-TR"/>
          </a:p>
        </p:txBody>
      </p:sp>
      <p:sp>
        <p:nvSpPr>
          <p:cNvPr id="7" name="Rectangle 6"/>
          <p:cNvSpPr>
            <a:spLocks noGrp="1" noChangeArrowheads="1"/>
          </p:cNvSpPr>
          <p:nvPr>
            <p:ph type="sldNum" sz="quarter" idx="12"/>
          </p:nvPr>
        </p:nvSpPr>
        <p:spPr>
          <a:ln/>
        </p:spPr>
        <p:txBody>
          <a:bodyPr/>
          <a:lstStyle>
            <a:lvl1pPr>
              <a:defRPr/>
            </a:lvl1pPr>
          </a:lstStyle>
          <a:p>
            <a:fld id="{947FDF7A-B6D9-4D7A-9370-DCA7D7880B85}"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921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buFontTx/>
              <a:buNone/>
              <a:defRPr sz="1400" b="0" smtClean="0"/>
            </a:lvl1pPr>
          </a:lstStyle>
          <a:p>
            <a:fld id="{168A2E55-C071-4956-9CA3-9B624209E664}" type="datetimeFigureOut">
              <a:rPr lang="tr-TR" smtClean="0"/>
              <a:pPr/>
              <a:t>21.12.2021</a:t>
            </a:fld>
            <a:endParaRPr lang="tr-T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FontTx/>
              <a:buNone/>
              <a:defRPr sz="1400" b="0" smtClean="0"/>
            </a:lvl1pPr>
          </a:lstStyle>
          <a:p>
            <a:endParaRPr lang="tr-T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FontTx/>
              <a:buNone/>
              <a:defRPr sz="1400" b="0" smtClean="0"/>
            </a:lvl1pPr>
          </a:lstStyle>
          <a:p>
            <a:fld id="{947FDF7A-B6D9-4D7A-9370-DCA7D7880B85}"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2.bin"/><Relationship Id="rId10" Type="http://schemas.openxmlformats.org/officeDocument/2006/relationships/image" Target="../media/image6.wmf"/><Relationship Id="rId4" Type="http://schemas.openxmlformats.org/officeDocument/2006/relationships/image" Target="../media/image3.wmf"/><Relationship Id="rId9"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8.wmf"/><Relationship Id="rId5" Type="http://schemas.openxmlformats.org/officeDocument/2006/relationships/oleObject" Target="../embeddings/oleObject6.bin"/><Relationship Id="rId10" Type="http://schemas.openxmlformats.org/officeDocument/2006/relationships/image" Target="../media/image10.wmf"/><Relationship Id="rId4" Type="http://schemas.openxmlformats.org/officeDocument/2006/relationships/image" Target="../media/image7.wmf"/><Relationship Id="rId9" Type="http://schemas.openxmlformats.org/officeDocument/2006/relationships/oleObject" Target="../embeddings/oleObject8.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2.wmf"/><Relationship Id="rId5" Type="http://schemas.openxmlformats.org/officeDocument/2006/relationships/oleObject" Target="../embeddings/oleObject10.bin"/><Relationship Id="rId10" Type="http://schemas.openxmlformats.org/officeDocument/2006/relationships/image" Target="../media/image14.wmf"/><Relationship Id="rId4" Type="http://schemas.openxmlformats.org/officeDocument/2006/relationships/image" Target="../media/image11.wmf"/><Relationship Id="rId9" Type="http://schemas.openxmlformats.org/officeDocument/2006/relationships/oleObject" Target="../embeddings/oleObject12.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6.wmf"/><Relationship Id="rId5" Type="http://schemas.openxmlformats.org/officeDocument/2006/relationships/oleObject" Target="../embeddings/oleObject14.bin"/><Relationship Id="rId4" Type="http://schemas.openxmlformats.org/officeDocument/2006/relationships/image" Target="../media/image15.wmf"/></Relationships>
</file>

<file path=ppt/slides/_rels/slide16.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8.wmf"/><Relationship Id="rId5" Type="http://schemas.openxmlformats.org/officeDocument/2006/relationships/oleObject" Target="../embeddings/oleObject16.bin"/><Relationship Id="rId4" Type="http://schemas.openxmlformats.org/officeDocument/2006/relationships/image" Target="../media/image17.w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notesSlide" Target="../notesSlides/notesSlide2.xml"/><Relationship Id="rId7" Type="http://schemas.openxmlformats.org/officeDocument/2006/relationships/image" Target="../media/image21.w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19.bin"/><Relationship Id="rId5" Type="http://schemas.openxmlformats.org/officeDocument/2006/relationships/image" Target="../media/image20.wmf"/><Relationship Id="rId4" Type="http://schemas.openxmlformats.org/officeDocument/2006/relationships/oleObject" Target="../embeddings/oleObject18.bin"/><Relationship Id="rId9" Type="http://schemas.openxmlformats.org/officeDocument/2006/relationships/image" Target="../media/image22.wmf"/></Relationships>
</file>

<file path=ppt/slides/_rels/slide18.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21.bin"/><Relationship Id="rId7"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24.wmf"/><Relationship Id="rId5" Type="http://schemas.openxmlformats.org/officeDocument/2006/relationships/oleObject" Target="../embeddings/oleObject22.bin"/><Relationship Id="rId4" Type="http://schemas.openxmlformats.org/officeDocument/2006/relationships/image" Target="../media/image23.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notesSlide" Target="../notesSlides/notesSlide3.xml"/><Relationship Id="rId7" Type="http://schemas.openxmlformats.org/officeDocument/2006/relationships/image" Target="../media/image21.w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25.bin"/><Relationship Id="rId5" Type="http://schemas.openxmlformats.org/officeDocument/2006/relationships/image" Target="../media/image26.wmf"/><Relationship Id="rId4" Type="http://schemas.openxmlformats.org/officeDocument/2006/relationships/oleObject" Target="../embeddings/oleObject24.bin"/><Relationship Id="rId9" Type="http://schemas.openxmlformats.org/officeDocument/2006/relationships/image" Target="../media/image27.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28.wmf"/><Relationship Id="rId4" Type="http://schemas.openxmlformats.org/officeDocument/2006/relationships/oleObject" Target="../embeddings/oleObject27.bin"/></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30.wmf"/><Relationship Id="rId4" Type="http://schemas.openxmlformats.org/officeDocument/2006/relationships/oleObject" Target="../embeddings/oleObject28.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32.w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30.bin"/><Relationship Id="rId5" Type="http://schemas.openxmlformats.org/officeDocument/2006/relationships/image" Target="../media/image31.wmf"/><Relationship Id="rId4" Type="http://schemas.openxmlformats.org/officeDocument/2006/relationships/oleObject" Target="../embeddings/oleObject29.bin"/></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34.wmf"/><Relationship Id="rId4" Type="http://schemas.openxmlformats.org/officeDocument/2006/relationships/oleObject" Target="../embeddings/oleObject31.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image" Target="../media/image35.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image" Target="../media/image36.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7.xml"/><Relationship Id="rId1" Type="http://schemas.openxmlformats.org/officeDocument/2006/relationships/vmlDrawing" Target="../drawings/vmlDrawing15.vml"/><Relationship Id="rId4" Type="http://schemas.openxmlformats.org/officeDocument/2006/relationships/image" Target="../media/image37.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image" Target="../media/image38.wmf"/></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7.xml"/><Relationship Id="rId1" Type="http://schemas.openxmlformats.org/officeDocument/2006/relationships/vmlDrawing" Target="../drawings/vmlDrawing17.vml"/><Relationship Id="rId4" Type="http://schemas.openxmlformats.org/officeDocument/2006/relationships/image" Target="../media/image39.wmf"/></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18.vml"/><Relationship Id="rId5" Type="http://schemas.openxmlformats.org/officeDocument/2006/relationships/image" Target="../media/image41.wmf"/><Relationship Id="rId4" Type="http://schemas.openxmlformats.org/officeDocument/2006/relationships/oleObject" Target="../embeddings/oleObject37.bin"/></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7.xml"/><Relationship Id="rId1" Type="http://schemas.openxmlformats.org/officeDocument/2006/relationships/vmlDrawing" Target="../drawings/vmlDrawing19.vml"/><Relationship Id="rId4" Type="http://schemas.openxmlformats.org/officeDocument/2006/relationships/image" Target="../media/image42.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image" Target="../media/image44.wmf"/><Relationship Id="rId5" Type="http://schemas.openxmlformats.org/officeDocument/2006/relationships/oleObject" Target="../embeddings/oleObject40.bin"/><Relationship Id="rId4" Type="http://schemas.openxmlformats.org/officeDocument/2006/relationships/image" Target="../media/image43.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image" Target="../media/image46.wmf"/><Relationship Id="rId5" Type="http://schemas.openxmlformats.org/officeDocument/2006/relationships/oleObject" Target="../embeddings/oleObject42.bin"/><Relationship Id="rId4" Type="http://schemas.openxmlformats.org/officeDocument/2006/relationships/image" Target="../media/image45.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image" Target="../media/image48.wmf"/><Relationship Id="rId5" Type="http://schemas.openxmlformats.org/officeDocument/2006/relationships/oleObject" Target="../embeddings/oleObject44.bin"/><Relationship Id="rId4" Type="http://schemas.openxmlformats.org/officeDocument/2006/relationships/image" Target="../media/image47.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image" Target="../media/image50.wmf"/><Relationship Id="rId5" Type="http://schemas.openxmlformats.org/officeDocument/2006/relationships/oleObject" Target="../embeddings/oleObject46.bin"/><Relationship Id="rId4" Type="http://schemas.openxmlformats.org/officeDocument/2006/relationships/image" Target="../media/image49.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image" Target="../media/image52.wmf"/><Relationship Id="rId5" Type="http://schemas.openxmlformats.org/officeDocument/2006/relationships/oleObject" Target="../embeddings/oleObject48.bin"/><Relationship Id="rId4" Type="http://schemas.openxmlformats.org/officeDocument/2006/relationships/image" Target="../media/image51.w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7.xml"/><Relationship Id="rId1" Type="http://schemas.openxmlformats.org/officeDocument/2006/relationships/vmlDrawing" Target="../drawings/vmlDrawing25.vml"/><Relationship Id="rId6" Type="http://schemas.openxmlformats.org/officeDocument/2006/relationships/image" Target="../media/image54.wmf"/><Relationship Id="rId5" Type="http://schemas.openxmlformats.org/officeDocument/2006/relationships/oleObject" Target="../embeddings/oleObject50.bin"/><Relationship Id="rId4" Type="http://schemas.openxmlformats.org/officeDocument/2006/relationships/image" Target="../media/image53.w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7.xml"/><Relationship Id="rId1" Type="http://schemas.openxmlformats.org/officeDocument/2006/relationships/vmlDrawing" Target="../drawings/vmlDrawing26.vml"/><Relationship Id="rId6" Type="http://schemas.openxmlformats.org/officeDocument/2006/relationships/image" Target="../media/image56.wmf"/><Relationship Id="rId5" Type="http://schemas.openxmlformats.org/officeDocument/2006/relationships/oleObject" Target="../embeddings/oleObject52.bin"/><Relationship Id="rId4" Type="http://schemas.openxmlformats.org/officeDocument/2006/relationships/image" Target="../media/image55.wmf"/></Relationships>
</file>

<file path=ppt/slides/_rels/slide47.xml.rels><?xml version="1.0" encoding="UTF-8" standalone="yes"?>
<Relationships xmlns="http://schemas.openxmlformats.org/package/2006/relationships"><Relationship Id="rId8" Type="http://schemas.openxmlformats.org/officeDocument/2006/relationships/image" Target="../media/image58.wmf"/><Relationship Id="rId3" Type="http://schemas.openxmlformats.org/officeDocument/2006/relationships/oleObject" Target="../embeddings/oleObject53.bin"/><Relationship Id="rId7" Type="http://schemas.openxmlformats.org/officeDocument/2006/relationships/oleObject" Target="../embeddings/oleObject55.bin"/><Relationship Id="rId12" Type="http://schemas.openxmlformats.org/officeDocument/2006/relationships/image" Target="../media/image60.wmf"/><Relationship Id="rId2" Type="http://schemas.openxmlformats.org/officeDocument/2006/relationships/slideLayout" Target="../slideLayouts/slideLayout7.xml"/><Relationship Id="rId1" Type="http://schemas.openxmlformats.org/officeDocument/2006/relationships/vmlDrawing" Target="../drawings/vmlDrawing27.vml"/><Relationship Id="rId6" Type="http://schemas.openxmlformats.org/officeDocument/2006/relationships/image" Target="../media/image57.wmf"/><Relationship Id="rId11" Type="http://schemas.openxmlformats.org/officeDocument/2006/relationships/oleObject" Target="../embeddings/oleObject57.bin"/><Relationship Id="rId5" Type="http://schemas.openxmlformats.org/officeDocument/2006/relationships/oleObject" Target="../embeddings/oleObject54.bin"/><Relationship Id="rId10" Type="http://schemas.openxmlformats.org/officeDocument/2006/relationships/image" Target="../media/image59.wmf"/><Relationship Id="rId4" Type="http://schemas.openxmlformats.org/officeDocument/2006/relationships/image" Target="../media/image53.wmf"/><Relationship Id="rId9" Type="http://schemas.openxmlformats.org/officeDocument/2006/relationships/oleObject" Target="../embeddings/oleObject56.bin"/></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7.xml"/><Relationship Id="rId1" Type="http://schemas.openxmlformats.org/officeDocument/2006/relationships/vmlDrawing" Target="../drawings/vmlDrawing28.vml"/><Relationship Id="rId6" Type="http://schemas.openxmlformats.org/officeDocument/2006/relationships/image" Target="../media/image62.wmf"/><Relationship Id="rId5" Type="http://schemas.openxmlformats.org/officeDocument/2006/relationships/oleObject" Target="../embeddings/oleObject59.bin"/><Relationship Id="rId4" Type="http://schemas.openxmlformats.org/officeDocument/2006/relationships/image" Target="../media/image61.w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7.xml"/><Relationship Id="rId1" Type="http://schemas.openxmlformats.org/officeDocument/2006/relationships/vmlDrawing" Target="../drawings/vmlDrawing29.vml"/><Relationship Id="rId4" Type="http://schemas.openxmlformats.org/officeDocument/2006/relationships/image" Target="../media/image58.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7.xml"/><Relationship Id="rId1" Type="http://schemas.openxmlformats.org/officeDocument/2006/relationships/vmlDrawing" Target="../drawings/vmlDrawing30.vml"/><Relationship Id="rId6" Type="http://schemas.openxmlformats.org/officeDocument/2006/relationships/image" Target="../media/image66.wmf"/><Relationship Id="rId5" Type="http://schemas.openxmlformats.org/officeDocument/2006/relationships/oleObject" Target="../embeddings/oleObject62.bin"/><Relationship Id="rId4" Type="http://schemas.openxmlformats.org/officeDocument/2006/relationships/image" Target="../media/image65.w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755576" y="260648"/>
            <a:ext cx="7772400" cy="1470025"/>
          </a:xfrm>
        </p:spPr>
        <p:txBody>
          <a:bodyPr>
            <a:noAutofit/>
          </a:bodyPr>
          <a:lstStyle/>
          <a:p>
            <a:r>
              <a:rPr lang="tr-TR" sz="5000" b="1" dirty="0" smtClean="0">
                <a:solidFill>
                  <a:srgbClr val="C00000"/>
                </a:solidFill>
                <a:latin typeface="BankGothic Md BT" pitchFamily="34" charset="0"/>
              </a:rPr>
              <a:t/>
            </a:r>
            <a:br>
              <a:rPr lang="tr-TR" sz="5000" b="1" dirty="0" smtClean="0">
                <a:solidFill>
                  <a:srgbClr val="C00000"/>
                </a:solidFill>
                <a:latin typeface="BankGothic Md BT" pitchFamily="34" charset="0"/>
              </a:rPr>
            </a:br>
            <a:r>
              <a:rPr lang="tr-TR" sz="5000" b="1" dirty="0" smtClean="0">
                <a:solidFill>
                  <a:srgbClr val="C00000"/>
                </a:solidFill>
                <a:latin typeface="BankGothic Md BT" pitchFamily="34" charset="0"/>
              </a:rPr>
              <a:t/>
            </a:r>
            <a:br>
              <a:rPr lang="tr-TR" sz="5000" b="1" dirty="0" smtClean="0">
                <a:solidFill>
                  <a:srgbClr val="C00000"/>
                </a:solidFill>
                <a:latin typeface="BankGothic Md BT" pitchFamily="34" charset="0"/>
              </a:rPr>
            </a:br>
            <a:r>
              <a:rPr lang="tr-TR" sz="5000" b="1" dirty="0" smtClean="0">
                <a:solidFill>
                  <a:srgbClr val="C00000"/>
                </a:solidFill>
                <a:latin typeface="BankGothic Md BT" pitchFamily="34" charset="0"/>
              </a:rPr>
              <a:t>DAMLA SULAMA SİSTEMİ</a:t>
            </a:r>
            <a:br>
              <a:rPr lang="tr-TR" sz="5000" b="1" dirty="0" smtClean="0">
                <a:solidFill>
                  <a:srgbClr val="C00000"/>
                </a:solidFill>
                <a:latin typeface="BankGothic Md BT" pitchFamily="34" charset="0"/>
              </a:rPr>
            </a:br>
            <a:r>
              <a:rPr lang="tr-TR" sz="5000" b="1" dirty="0" smtClean="0">
                <a:solidFill>
                  <a:srgbClr val="C00000"/>
                </a:solidFill>
                <a:latin typeface="BankGothic Md BT" pitchFamily="34" charset="0"/>
              </a:rPr>
              <a:t> TASARIMI </a:t>
            </a:r>
            <a:br>
              <a:rPr lang="tr-TR" sz="5000" b="1" dirty="0" smtClean="0">
                <a:solidFill>
                  <a:srgbClr val="C00000"/>
                </a:solidFill>
                <a:latin typeface="BankGothic Md BT" pitchFamily="34" charset="0"/>
              </a:rPr>
            </a:br>
            <a:r>
              <a:rPr lang="tr-TR" sz="5000" b="1" dirty="0" smtClean="0">
                <a:solidFill>
                  <a:srgbClr val="C00000"/>
                </a:solidFill>
                <a:latin typeface="BankGothic Md BT" pitchFamily="34" charset="0"/>
              </a:rPr>
              <a:t>ÖRNEĞİ (ELMA)</a:t>
            </a:r>
            <a:endParaRPr lang="tr-TR" sz="5000" b="1" dirty="0">
              <a:solidFill>
                <a:srgbClr val="C00000"/>
              </a:solidFill>
              <a:latin typeface="BankGothic Md BT" pitchFamily="34" charset="0"/>
            </a:endParaRPr>
          </a:p>
        </p:txBody>
      </p:sp>
      <p:sp>
        <p:nvSpPr>
          <p:cNvPr id="6" name="5 Metin kutusu"/>
          <p:cNvSpPr txBox="1"/>
          <p:nvPr/>
        </p:nvSpPr>
        <p:spPr>
          <a:xfrm>
            <a:off x="2051720" y="4581128"/>
            <a:ext cx="4824536" cy="523220"/>
          </a:xfrm>
          <a:prstGeom prst="rect">
            <a:avLst/>
          </a:prstGeom>
          <a:noFill/>
        </p:spPr>
        <p:txBody>
          <a:bodyPr wrap="square" rtlCol="0">
            <a:spAutoFit/>
          </a:bodyPr>
          <a:lstStyle/>
          <a:p>
            <a:pPr algn="ctr"/>
            <a:r>
              <a:rPr lang="tr-TR" sz="2800" b="1" dirty="0" smtClean="0">
                <a:solidFill>
                  <a:srgbClr val="C00000"/>
                </a:solidFill>
                <a:latin typeface="Times New Roman" panose="02020603050405020304" pitchFamily="18" charset="0"/>
                <a:ea typeface="+mj-ea"/>
                <a:cs typeface="Times New Roman" panose="02020603050405020304" pitchFamily="18" charset="0"/>
              </a:rPr>
              <a:t>Prof. </a:t>
            </a:r>
            <a:r>
              <a:rPr lang="tr-TR" sz="2800" b="1" dirty="0">
                <a:solidFill>
                  <a:srgbClr val="C00000"/>
                </a:solidFill>
                <a:latin typeface="Times New Roman" panose="02020603050405020304" pitchFamily="18" charset="0"/>
                <a:ea typeface="+mj-ea"/>
                <a:cs typeface="Times New Roman" panose="02020603050405020304" pitchFamily="18" charset="0"/>
              </a:rPr>
              <a:t>D</a:t>
            </a:r>
            <a:r>
              <a:rPr lang="tr-TR" sz="2800" b="1" dirty="0" smtClean="0">
                <a:solidFill>
                  <a:srgbClr val="C00000"/>
                </a:solidFill>
                <a:latin typeface="Times New Roman" panose="02020603050405020304" pitchFamily="18" charset="0"/>
                <a:ea typeface="+mj-ea"/>
                <a:cs typeface="Times New Roman" panose="02020603050405020304" pitchFamily="18" charset="0"/>
              </a:rPr>
              <a:t>r. A. </a:t>
            </a:r>
            <a:r>
              <a:rPr lang="tr-TR" sz="2800" b="1" smtClean="0">
                <a:solidFill>
                  <a:srgbClr val="C00000"/>
                </a:solidFill>
                <a:latin typeface="Times New Roman" panose="02020603050405020304" pitchFamily="18" charset="0"/>
                <a:ea typeface="+mj-ea"/>
                <a:cs typeface="Times New Roman" panose="02020603050405020304" pitchFamily="18" charset="0"/>
              </a:rPr>
              <a:t>Halim ORTA</a:t>
            </a:r>
            <a:endParaRPr lang="tr-TR" sz="2800" b="1" dirty="0" smtClean="0">
              <a:solidFill>
                <a:srgbClr val="C00000"/>
              </a:solidFill>
              <a:latin typeface="Times New Roman" panose="02020603050405020304" pitchFamily="18" charset="0"/>
              <a:ea typeface="+mj-ea"/>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51520" y="404664"/>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eaLnBrk="0" fontAlgn="base" hangingPunct="0">
              <a:spcBef>
                <a:spcPct val="0"/>
              </a:spcBef>
              <a:spcAft>
                <a:spcPct val="0"/>
              </a:spcAft>
            </a:pPr>
            <a:r>
              <a:rPr lang="tr-TR" sz="2000" b="1" u="sng" dirty="0" smtClean="0">
                <a:solidFill>
                  <a:srgbClr val="FF0000"/>
                </a:solidFill>
                <a:ea typeface="Times New Roman" pitchFamily="18" charset="0"/>
                <a:cs typeface="Arial" pitchFamily="34" charset="0"/>
              </a:rPr>
              <a:t>Tasarım</a:t>
            </a:r>
            <a:r>
              <a:rPr lang="tr-TR" sz="2000" b="1" dirty="0" smtClean="0">
                <a:ea typeface="Times New Roman" pitchFamily="18" charset="0"/>
                <a:cs typeface="Arial" pitchFamily="34" charset="0"/>
              </a:rPr>
              <a:t>	</a:t>
            </a:r>
            <a:endParaRPr lang="tr-TR" sz="2000" dirty="0"/>
          </a:p>
        </p:txBody>
      </p:sp>
      <p:sp>
        <p:nvSpPr>
          <p:cNvPr id="3174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tab pos="-457200" algn="l"/>
                <a:tab pos="449263" algn="l"/>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251520" y="260648"/>
            <a:ext cx="889248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ct val="0"/>
              </a:spcAft>
              <a:buClrTx/>
              <a:buSzTx/>
              <a:tabLst/>
            </a:pPr>
            <a:endParaRPr lang="tr-TR" sz="2000" dirty="0" smtClean="0">
              <a:ea typeface="Times New Roman" pitchFamily="18" charset="0"/>
              <a:cs typeface="Arial" pitchFamily="34" charset="0"/>
            </a:endParaRPr>
          </a:p>
          <a:p>
            <a:pPr lvl="0" algn="just" eaLnBrk="0" fontAlgn="base" hangingPunct="0">
              <a:spcBef>
                <a:spcPct val="0"/>
              </a:spcBef>
              <a:spcAft>
                <a:spcPct val="0"/>
              </a:spcAft>
            </a:pPr>
            <a:endParaRPr lang="tr-TR" sz="2000" dirty="0" smtClean="0">
              <a:ea typeface="Times New Roman" pitchFamily="18" charset="0"/>
              <a:cs typeface="Arial" pitchFamily="34" charset="0"/>
            </a:endParaRPr>
          </a:p>
          <a:p>
            <a:pPr lvl="0" algn="just" eaLnBrk="0" fontAlgn="base" hangingPunct="0">
              <a:spcBef>
                <a:spcPct val="0"/>
              </a:spcBef>
              <a:spcAft>
                <a:spcPct val="0"/>
              </a:spcAft>
            </a:pPr>
            <a:r>
              <a:rPr lang="tr-TR" sz="2000" b="1" dirty="0" smtClean="0">
                <a:ea typeface="Times New Roman" pitchFamily="18" charset="0"/>
                <a:cs typeface="Arial" pitchFamily="34" charset="0"/>
              </a:rPr>
              <a:t>        c)  Alternatif Damlatıcı Debilerinde Damlatıcı Aralıkları </a:t>
            </a:r>
          </a:p>
          <a:p>
            <a:pPr lvl="0" algn="just" eaLnBrk="0" fontAlgn="base" hangingPunct="0">
              <a:spcBef>
                <a:spcPct val="0"/>
              </a:spcBef>
              <a:spcAft>
                <a:spcPct val="0"/>
              </a:spcAft>
            </a:pPr>
            <a:endParaRPr lang="tr-TR" sz="2000" b="1" dirty="0" smtClean="0">
              <a:ea typeface="Times New Roman" pitchFamily="18" charset="0"/>
              <a:cs typeface="Arial" pitchFamily="34" charset="0"/>
            </a:endParaRPr>
          </a:p>
          <a:p>
            <a:pPr>
              <a:buNone/>
            </a:pPr>
            <a:r>
              <a:rPr lang="tr-TR" sz="2000" dirty="0" smtClean="0"/>
              <a:t>	</a:t>
            </a:r>
            <a:endParaRPr lang="tr-TR" sz="2000" b="1" dirty="0" smtClean="0">
              <a:ea typeface="Times New Roman" pitchFamily="18" charset="0"/>
              <a:cs typeface="Arial" pitchFamily="34" charset="0"/>
            </a:endParaRPr>
          </a:p>
          <a:p>
            <a:pPr lvl="0" algn="just" eaLnBrk="0" fontAlgn="base" hangingPunct="0">
              <a:spcBef>
                <a:spcPct val="0"/>
              </a:spcBef>
              <a:spcAft>
                <a:spcPct val="0"/>
              </a:spcAft>
            </a:pPr>
            <a:endParaRPr lang="tr-TR" sz="2000" dirty="0">
              <a:cs typeface="Arial" pitchFamily="34" charset="0"/>
            </a:endParaRPr>
          </a:p>
          <a:p>
            <a:pPr lvl="0" algn="just" eaLnBrk="0" fontAlgn="base" hangingPunct="0">
              <a:spcBef>
                <a:spcPct val="0"/>
              </a:spcBef>
              <a:spcAft>
                <a:spcPct val="0"/>
              </a:spcAft>
            </a:pPr>
            <a:r>
              <a:rPr lang="tr-TR" sz="2000" dirty="0" smtClean="0">
                <a:cs typeface="Arial" pitchFamily="34" charset="0"/>
              </a:rPr>
              <a:t>	</a:t>
            </a:r>
            <a:endParaRPr lang="tr-TR" sz="2000" dirty="0"/>
          </a:p>
        </p:txBody>
      </p:sp>
      <p:graphicFrame>
        <p:nvGraphicFramePr>
          <p:cNvPr id="74754" name="Object 2"/>
          <p:cNvGraphicFramePr>
            <a:graphicFrameLocks noChangeAspect="1"/>
          </p:cNvGraphicFramePr>
          <p:nvPr/>
        </p:nvGraphicFramePr>
        <p:xfrm>
          <a:off x="1691680" y="1268760"/>
          <a:ext cx="1733550" cy="795338"/>
        </p:xfrm>
        <a:graphic>
          <a:graphicData uri="http://schemas.openxmlformats.org/presentationml/2006/ole">
            <mc:AlternateContent xmlns:mc="http://schemas.openxmlformats.org/markup-compatibility/2006">
              <mc:Choice xmlns:v="urn:schemas-microsoft-com:vml" Requires="v">
                <p:oleObj spid="_x0000_s74811" name="Denklem" r:id="rId3" imgW="761760" imgH="444240" progId="Equation.3">
                  <p:embed/>
                </p:oleObj>
              </mc:Choice>
              <mc:Fallback>
                <p:oleObj name="Denklem" r:id="rId3" imgW="761760" imgH="4442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1268760"/>
                        <a:ext cx="1733550" cy="79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5 Dikdörtgen"/>
          <p:cNvSpPr/>
          <p:nvPr/>
        </p:nvSpPr>
        <p:spPr>
          <a:xfrm>
            <a:off x="3851920" y="1556792"/>
            <a:ext cx="1944216" cy="369332"/>
          </a:xfrm>
          <a:prstGeom prst="rect">
            <a:avLst/>
          </a:prstGeom>
        </p:spPr>
        <p:txBody>
          <a:bodyPr wrap="square">
            <a:spAutoFit/>
          </a:bodyPr>
          <a:lstStyle/>
          <a:p>
            <a:r>
              <a:rPr lang="tr-TR" dirty="0" smtClean="0">
                <a:ea typeface="Times New Roman" pitchFamily="18" charset="0"/>
                <a:cs typeface="Arial" pitchFamily="34" charset="0"/>
              </a:rPr>
              <a:t>I = 4.5 mm/h</a:t>
            </a:r>
            <a:endParaRPr lang="tr-TR" dirty="0"/>
          </a:p>
        </p:txBody>
      </p:sp>
      <p:sp>
        <p:nvSpPr>
          <p:cNvPr id="7" name="6 Dikdörtgen"/>
          <p:cNvSpPr/>
          <p:nvPr/>
        </p:nvSpPr>
        <p:spPr>
          <a:xfrm>
            <a:off x="611560" y="2492896"/>
            <a:ext cx="1944216" cy="369332"/>
          </a:xfrm>
          <a:prstGeom prst="rect">
            <a:avLst/>
          </a:prstGeom>
        </p:spPr>
        <p:txBody>
          <a:bodyPr wrap="square">
            <a:spAutoFit/>
          </a:bodyPr>
          <a:lstStyle/>
          <a:p>
            <a:r>
              <a:rPr lang="tr-TR" dirty="0" smtClean="0">
                <a:ea typeface="Times New Roman" pitchFamily="18" charset="0"/>
                <a:cs typeface="Arial" pitchFamily="34" charset="0"/>
              </a:rPr>
              <a:t>q= 2 L/h</a:t>
            </a:r>
            <a:endParaRPr lang="tr-TR" dirty="0"/>
          </a:p>
        </p:txBody>
      </p:sp>
      <p:sp>
        <p:nvSpPr>
          <p:cNvPr id="8" name="7 Aşağı Ok"/>
          <p:cNvSpPr/>
          <p:nvPr/>
        </p:nvSpPr>
        <p:spPr>
          <a:xfrm rot="16200000">
            <a:off x="2519772" y="3176972"/>
            <a:ext cx="360040"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74756" name="Object 4"/>
          <p:cNvGraphicFramePr>
            <a:graphicFrameLocks noChangeAspect="1"/>
          </p:cNvGraphicFramePr>
          <p:nvPr/>
        </p:nvGraphicFramePr>
        <p:xfrm>
          <a:off x="3491880" y="2204864"/>
          <a:ext cx="3208337" cy="795337"/>
        </p:xfrm>
        <a:graphic>
          <a:graphicData uri="http://schemas.openxmlformats.org/presentationml/2006/ole">
            <mc:AlternateContent xmlns:mc="http://schemas.openxmlformats.org/markup-compatibility/2006">
              <mc:Choice xmlns:v="urn:schemas-microsoft-com:vml" Requires="v">
                <p:oleObj spid="_x0000_s74812" name="Denklem" r:id="rId5" imgW="1409400" imgH="444240" progId="Equation.3">
                  <p:embed/>
                </p:oleObj>
              </mc:Choice>
              <mc:Fallback>
                <p:oleObj name="Denklem" r:id="rId5" imgW="1409400" imgH="44424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1880" y="2204864"/>
                        <a:ext cx="3208337" cy="795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4757" name="Object 5"/>
          <p:cNvGraphicFramePr>
            <a:graphicFrameLocks noChangeAspect="1"/>
          </p:cNvGraphicFramePr>
          <p:nvPr/>
        </p:nvGraphicFramePr>
        <p:xfrm>
          <a:off x="3491880" y="2996952"/>
          <a:ext cx="3208337" cy="795338"/>
        </p:xfrm>
        <a:graphic>
          <a:graphicData uri="http://schemas.openxmlformats.org/presentationml/2006/ole">
            <mc:AlternateContent xmlns:mc="http://schemas.openxmlformats.org/markup-compatibility/2006">
              <mc:Choice xmlns:v="urn:schemas-microsoft-com:vml" Requires="v">
                <p:oleObj spid="_x0000_s74813" name="Denklem" r:id="rId7" imgW="1409400" imgH="444240" progId="Equation.3">
                  <p:embed/>
                </p:oleObj>
              </mc:Choice>
              <mc:Fallback>
                <p:oleObj name="Denklem" r:id="rId7" imgW="1409400" imgH="44424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91880" y="2996952"/>
                        <a:ext cx="3208337" cy="79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4758" name="Object 6"/>
          <p:cNvGraphicFramePr>
            <a:graphicFrameLocks noChangeAspect="1"/>
          </p:cNvGraphicFramePr>
          <p:nvPr/>
        </p:nvGraphicFramePr>
        <p:xfrm>
          <a:off x="3419475" y="3933825"/>
          <a:ext cx="3206750" cy="795338"/>
        </p:xfrm>
        <a:graphic>
          <a:graphicData uri="http://schemas.openxmlformats.org/presentationml/2006/ole">
            <mc:AlternateContent xmlns:mc="http://schemas.openxmlformats.org/markup-compatibility/2006">
              <mc:Choice xmlns:v="urn:schemas-microsoft-com:vml" Requires="v">
                <p:oleObj spid="_x0000_s74814" name="Denklem" r:id="rId9" imgW="1409400" imgH="444240" progId="Equation.3">
                  <p:embed/>
                </p:oleObj>
              </mc:Choice>
              <mc:Fallback>
                <p:oleObj name="Denklem" r:id="rId9" imgW="1409400" imgH="444240" progId="Equation.3">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19475" y="3933825"/>
                        <a:ext cx="3206750" cy="79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13 Dikdörtgen"/>
          <p:cNvSpPr/>
          <p:nvPr/>
        </p:nvSpPr>
        <p:spPr>
          <a:xfrm>
            <a:off x="611560" y="3284984"/>
            <a:ext cx="1944216" cy="369332"/>
          </a:xfrm>
          <a:prstGeom prst="rect">
            <a:avLst/>
          </a:prstGeom>
        </p:spPr>
        <p:txBody>
          <a:bodyPr wrap="square">
            <a:spAutoFit/>
          </a:bodyPr>
          <a:lstStyle/>
          <a:p>
            <a:r>
              <a:rPr lang="tr-TR" dirty="0" smtClean="0">
                <a:ea typeface="Times New Roman" pitchFamily="18" charset="0"/>
                <a:cs typeface="Arial" pitchFamily="34" charset="0"/>
              </a:rPr>
              <a:t>q=3L/h</a:t>
            </a:r>
            <a:endParaRPr lang="tr-TR" dirty="0"/>
          </a:p>
        </p:txBody>
      </p:sp>
      <p:sp>
        <p:nvSpPr>
          <p:cNvPr id="15" name="14 Dikdörtgen"/>
          <p:cNvSpPr/>
          <p:nvPr/>
        </p:nvSpPr>
        <p:spPr>
          <a:xfrm>
            <a:off x="755576" y="4149080"/>
            <a:ext cx="1944216" cy="369332"/>
          </a:xfrm>
          <a:prstGeom prst="rect">
            <a:avLst/>
          </a:prstGeom>
        </p:spPr>
        <p:txBody>
          <a:bodyPr wrap="square">
            <a:spAutoFit/>
          </a:bodyPr>
          <a:lstStyle/>
          <a:p>
            <a:r>
              <a:rPr lang="tr-TR" dirty="0" smtClean="0">
                <a:ea typeface="Times New Roman" pitchFamily="18" charset="0"/>
                <a:cs typeface="Arial" pitchFamily="34" charset="0"/>
              </a:rPr>
              <a:t>q=4 L/h</a:t>
            </a:r>
            <a:endParaRPr lang="tr-T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51520" y="404664"/>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eaLnBrk="0" fontAlgn="base" hangingPunct="0">
              <a:spcBef>
                <a:spcPct val="0"/>
              </a:spcBef>
              <a:spcAft>
                <a:spcPct val="0"/>
              </a:spcAft>
            </a:pPr>
            <a:r>
              <a:rPr lang="tr-TR" sz="2000" b="1" u="sng" dirty="0" smtClean="0">
                <a:solidFill>
                  <a:srgbClr val="FF0000"/>
                </a:solidFill>
                <a:ea typeface="Times New Roman" pitchFamily="18" charset="0"/>
                <a:cs typeface="Arial" pitchFamily="34" charset="0"/>
              </a:rPr>
              <a:t>Tasarım</a:t>
            </a:r>
            <a:r>
              <a:rPr lang="tr-TR" sz="2000" b="1" dirty="0" smtClean="0">
                <a:ea typeface="Times New Roman" pitchFamily="18" charset="0"/>
                <a:cs typeface="Arial" pitchFamily="34" charset="0"/>
              </a:rPr>
              <a:t>	</a:t>
            </a:r>
            <a:endParaRPr lang="tr-TR" sz="2000" dirty="0"/>
          </a:p>
        </p:txBody>
      </p:sp>
      <p:sp>
        <p:nvSpPr>
          <p:cNvPr id="3174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tab pos="-457200" algn="l"/>
                <a:tab pos="449263" algn="l"/>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503040" y="332656"/>
            <a:ext cx="864096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ct val="0"/>
              </a:spcAft>
              <a:buClrTx/>
              <a:buSzTx/>
              <a:tabLst/>
            </a:pPr>
            <a:endParaRPr lang="tr-TR" sz="2000" dirty="0" smtClean="0">
              <a:ea typeface="Times New Roman" pitchFamily="18" charset="0"/>
              <a:cs typeface="Arial" pitchFamily="34" charset="0"/>
            </a:endParaRPr>
          </a:p>
          <a:p>
            <a:pPr lvl="0" algn="just" eaLnBrk="0" fontAlgn="base" hangingPunct="0">
              <a:spcBef>
                <a:spcPct val="0"/>
              </a:spcBef>
              <a:spcAft>
                <a:spcPct val="0"/>
              </a:spcAft>
            </a:pPr>
            <a:endParaRPr lang="tr-TR" sz="2000" dirty="0" smtClean="0">
              <a:ea typeface="Times New Roman" pitchFamily="18" charset="0"/>
              <a:cs typeface="Arial" pitchFamily="34" charset="0"/>
            </a:endParaRPr>
          </a:p>
          <a:p>
            <a:pPr lvl="0" algn="just" eaLnBrk="0" fontAlgn="base" hangingPunct="0">
              <a:spcBef>
                <a:spcPct val="0"/>
              </a:spcBef>
              <a:spcAft>
                <a:spcPct val="0"/>
              </a:spcAft>
            </a:pPr>
            <a:endParaRPr lang="tr-TR" sz="2000" b="1" dirty="0" smtClean="0">
              <a:ea typeface="Times New Roman" pitchFamily="18" charset="0"/>
              <a:cs typeface="Arial" pitchFamily="34" charset="0"/>
            </a:endParaRPr>
          </a:p>
          <a:p>
            <a:pPr lvl="0" algn="just" eaLnBrk="0" fontAlgn="base" hangingPunct="0">
              <a:spcBef>
                <a:spcPct val="0"/>
              </a:spcBef>
              <a:spcAft>
                <a:spcPct val="0"/>
              </a:spcAft>
            </a:pPr>
            <a:r>
              <a:rPr lang="tr-TR" sz="2000" b="1" dirty="0" smtClean="0">
                <a:ea typeface="Times New Roman" pitchFamily="18" charset="0"/>
                <a:cs typeface="Arial" pitchFamily="34" charset="0"/>
              </a:rPr>
              <a:t>       d)  Alternatif Damlatıcı Debilerinde Islatılan Alan Oranları :</a:t>
            </a:r>
            <a:r>
              <a:rPr lang="tr-TR" sz="2000" b="1" dirty="0" smtClean="0">
                <a:cs typeface="Arial" pitchFamily="34" charset="0"/>
              </a:rPr>
              <a:t>	</a:t>
            </a:r>
            <a:endParaRPr lang="tr-TR" sz="2000" b="1" dirty="0"/>
          </a:p>
        </p:txBody>
      </p:sp>
      <p:graphicFrame>
        <p:nvGraphicFramePr>
          <p:cNvPr id="111618" name="Object 2"/>
          <p:cNvGraphicFramePr>
            <a:graphicFrameLocks noChangeAspect="1"/>
          </p:cNvGraphicFramePr>
          <p:nvPr/>
        </p:nvGraphicFramePr>
        <p:xfrm>
          <a:off x="1547664" y="1772816"/>
          <a:ext cx="1138237" cy="792163"/>
        </p:xfrm>
        <a:graphic>
          <a:graphicData uri="http://schemas.openxmlformats.org/presentationml/2006/ole">
            <mc:AlternateContent xmlns:mc="http://schemas.openxmlformats.org/markup-compatibility/2006">
              <mc:Choice xmlns:v="urn:schemas-microsoft-com:vml" Requires="v">
                <p:oleObj spid="_x0000_s111674" name="Denklem" r:id="rId3" imgW="558720" imgH="431640" progId="Equation.3">
                  <p:embed/>
                </p:oleObj>
              </mc:Choice>
              <mc:Fallback>
                <p:oleObj name="Denklem" r:id="rId3" imgW="558720" imgH="431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1772816"/>
                        <a:ext cx="1138237"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6 Dikdörtgen"/>
          <p:cNvSpPr/>
          <p:nvPr/>
        </p:nvSpPr>
        <p:spPr>
          <a:xfrm>
            <a:off x="2915816" y="1916832"/>
            <a:ext cx="4896544" cy="646331"/>
          </a:xfrm>
          <a:prstGeom prst="rect">
            <a:avLst/>
          </a:prstGeom>
        </p:spPr>
        <p:txBody>
          <a:bodyPr wrap="square">
            <a:spAutoFit/>
          </a:bodyPr>
          <a:lstStyle/>
          <a:p>
            <a:pPr marL="457200" lvl="0" indent="-457200" algn="just" eaLnBrk="0" fontAlgn="base" hangingPunct="0">
              <a:spcBef>
                <a:spcPct val="0"/>
              </a:spcBef>
              <a:spcAft>
                <a:spcPct val="0"/>
              </a:spcAft>
            </a:pPr>
            <a:r>
              <a:rPr lang="tr-TR" b="1" dirty="0" smtClean="0">
                <a:ea typeface="Times New Roman" pitchFamily="18" charset="0"/>
                <a:cs typeface="Arial" pitchFamily="34" charset="0"/>
              </a:rPr>
              <a:t>	</a:t>
            </a:r>
            <a:r>
              <a:rPr lang="tr-TR" dirty="0" smtClean="0">
                <a:solidFill>
                  <a:srgbClr val="C00000"/>
                </a:solidFill>
                <a:ea typeface="Times New Roman" pitchFamily="18" charset="0"/>
                <a:cs typeface="Arial" pitchFamily="34" charset="0"/>
              </a:rPr>
              <a:t>k katsayısı ağır bünyeli topraklarda 1.30 olarak alınır. </a:t>
            </a:r>
          </a:p>
        </p:txBody>
      </p:sp>
      <p:sp>
        <p:nvSpPr>
          <p:cNvPr id="8" name="7 Dikdörtgen"/>
          <p:cNvSpPr/>
          <p:nvPr/>
        </p:nvSpPr>
        <p:spPr>
          <a:xfrm>
            <a:off x="899592" y="2852936"/>
            <a:ext cx="1944216" cy="369332"/>
          </a:xfrm>
          <a:prstGeom prst="rect">
            <a:avLst/>
          </a:prstGeom>
        </p:spPr>
        <p:txBody>
          <a:bodyPr wrap="square">
            <a:spAutoFit/>
          </a:bodyPr>
          <a:lstStyle/>
          <a:p>
            <a:r>
              <a:rPr lang="tr-TR" dirty="0" smtClean="0">
                <a:ea typeface="Times New Roman" pitchFamily="18" charset="0"/>
                <a:cs typeface="Arial" pitchFamily="34" charset="0"/>
              </a:rPr>
              <a:t>q= 2 L/h</a:t>
            </a:r>
            <a:endParaRPr lang="tr-TR" dirty="0"/>
          </a:p>
        </p:txBody>
      </p:sp>
      <p:sp>
        <p:nvSpPr>
          <p:cNvPr id="9" name="8 Aşağı Ok"/>
          <p:cNvSpPr/>
          <p:nvPr/>
        </p:nvSpPr>
        <p:spPr>
          <a:xfrm rot="16200000">
            <a:off x="2159732" y="4041068"/>
            <a:ext cx="360040"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9 Dikdörtgen"/>
          <p:cNvSpPr/>
          <p:nvPr/>
        </p:nvSpPr>
        <p:spPr>
          <a:xfrm>
            <a:off x="899592" y="3645024"/>
            <a:ext cx="1944216" cy="369332"/>
          </a:xfrm>
          <a:prstGeom prst="rect">
            <a:avLst/>
          </a:prstGeom>
        </p:spPr>
        <p:txBody>
          <a:bodyPr wrap="square">
            <a:spAutoFit/>
          </a:bodyPr>
          <a:lstStyle/>
          <a:p>
            <a:r>
              <a:rPr lang="tr-TR" dirty="0" smtClean="0">
                <a:ea typeface="Times New Roman" pitchFamily="18" charset="0"/>
                <a:cs typeface="Arial" pitchFamily="34" charset="0"/>
              </a:rPr>
              <a:t>q=3L/h</a:t>
            </a:r>
            <a:endParaRPr lang="tr-TR" dirty="0"/>
          </a:p>
        </p:txBody>
      </p:sp>
      <p:sp>
        <p:nvSpPr>
          <p:cNvPr id="11" name="10 Dikdörtgen"/>
          <p:cNvSpPr/>
          <p:nvPr/>
        </p:nvSpPr>
        <p:spPr>
          <a:xfrm>
            <a:off x="971600" y="4437112"/>
            <a:ext cx="1944216" cy="369332"/>
          </a:xfrm>
          <a:prstGeom prst="rect">
            <a:avLst/>
          </a:prstGeom>
        </p:spPr>
        <p:txBody>
          <a:bodyPr wrap="square">
            <a:spAutoFit/>
          </a:bodyPr>
          <a:lstStyle/>
          <a:p>
            <a:r>
              <a:rPr lang="tr-TR" dirty="0" smtClean="0">
                <a:ea typeface="Times New Roman" pitchFamily="18" charset="0"/>
                <a:cs typeface="Arial" pitchFamily="34" charset="0"/>
              </a:rPr>
              <a:t>q=4 L/h</a:t>
            </a:r>
            <a:endParaRPr lang="tr-TR" dirty="0"/>
          </a:p>
        </p:txBody>
      </p:sp>
      <p:graphicFrame>
        <p:nvGraphicFramePr>
          <p:cNvPr id="111619" name="Object 3"/>
          <p:cNvGraphicFramePr>
            <a:graphicFrameLocks noChangeAspect="1"/>
          </p:cNvGraphicFramePr>
          <p:nvPr/>
        </p:nvGraphicFramePr>
        <p:xfrm>
          <a:off x="3243263" y="2781300"/>
          <a:ext cx="2298700" cy="647700"/>
        </p:xfrm>
        <a:graphic>
          <a:graphicData uri="http://schemas.openxmlformats.org/presentationml/2006/ole">
            <mc:AlternateContent xmlns:mc="http://schemas.openxmlformats.org/markup-compatibility/2006">
              <mc:Choice xmlns:v="urn:schemas-microsoft-com:vml" Requires="v">
                <p:oleObj spid="_x0000_s111675" name="Denklem" r:id="rId5" imgW="1193760" imgH="393480" progId="Equation.3">
                  <p:embed/>
                </p:oleObj>
              </mc:Choice>
              <mc:Fallback>
                <p:oleObj name="Denklem" r:id="rId5" imgW="1193760" imgH="39348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3263" y="2781300"/>
                        <a:ext cx="22987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14 Dikdörtgen"/>
          <p:cNvSpPr/>
          <p:nvPr/>
        </p:nvSpPr>
        <p:spPr>
          <a:xfrm>
            <a:off x="5436096" y="2924944"/>
            <a:ext cx="3491880" cy="400110"/>
          </a:xfrm>
          <a:prstGeom prst="rect">
            <a:avLst/>
          </a:prstGeom>
        </p:spPr>
        <p:txBody>
          <a:bodyPr wrap="square">
            <a:spAutoFit/>
          </a:bodyPr>
          <a:lstStyle/>
          <a:p>
            <a:pPr marL="457200" lvl="0" indent="-457200" algn="just" eaLnBrk="0" fontAlgn="base" hangingPunct="0">
              <a:spcBef>
                <a:spcPct val="0"/>
              </a:spcBef>
              <a:spcAft>
                <a:spcPct val="0"/>
              </a:spcAft>
            </a:pPr>
            <a:r>
              <a:rPr lang="tr-TR" sz="2000" dirty="0" smtClean="0">
                <a:ea typeface="Times New Roman" pitchFamily="18" charset="0"/>
                <a:cs typeface="Arial" pitchFamily="34" charset="0"/>
              </a:rPr>
              <a:t>&lt; 0.30 </a:t>
            </a:r>
            <a:r>
              <a:rPr lang="tr-TR" dirty="0" smtClean="0">
                <a:ea typeface="Times New Roman" pitchFamily="18" charset="0"/>
                <a:cs typeface="Arial" pitchFamily="34" charset="0"/>
              </a:rPr>
              <a:t>olduğundan uygun değil</a:t>
            </a:r>
          </a:p>
        </p:txBody>
      </p:sp>
      <p:graphicFrame>
        <p:nvGraphicFramePr>
          <p:cNvPr id="16" name="Object 3"/>
          <p:cNvGraphicFramePr>
            <a:graphicFrameLocks noChangeAspect="1"/>
          </p:cNvGraphicFramePr>
          <p:nvPr/>
        </p:nvGraphicFramePr>
        <p:xfrm>
          <a:off x="3192463" y="3500438"/>
          <a:ext cx="2298700" cy="647700"/>
        </p:xfrm>
        <a:graphic>
          <a:graphicData uri="http://schemas.openxmlformats.org/presentationml/2006/ole">
            <mc:AlternateContent xmlns:mc="http://schemas.openxmlformats.org/markup-compatibility/2006">
              <mc:Choice xmlns:v="urn:schemas-microsoft-com:vml" Requires="v">
                <p:oleObj spid="_x0000_s111676" name="Denklem" r:id="rId7" imgW="1193760" imgH="393480" progId="Equation.3">
                  <p:embed/>
                </p:oleObj>
              </mc:Choice>
              <mc:Fallback>
                <p:oleObj name="Denklem" r:id="rId7" imgW="1193760" imgH="39348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92463" y="3500438"/>
                        <a:ext cx="22987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16 Dikdörtgen"/>
          <p:cNvSpPr/>
          <p:nvPr/>
        </p:nvSpPr>
        <p:spPr>
          <a:xfrm>
            <a:off x="5364088" y="3645024"/>
            <a:ext cx="3491880" cy="400110"/>
          </a:xfrm>
          <a:prstGeom prst="rect">
            <a:avLst/>
          </a:prstGeom>
        </p:spPr>
        <p:txBody>
          <a:bodyPr wrap="square">
            <a:spAutoFit/>
          </a:bodyPr>
          <a:lstStyle/>
          <a:p>
            <a:pPr marL="457200" lvl="0" indent="-457200" algn="just" eaLnBrk="0" fontAlgn="base" hangingPunct="0">
              <a:spcBef>
                <a:spcPct val="0"/>
              </a:spcBef>
              <a:spcAft>
                <a:spcPct val="0"/>
              </a:spcAft>
            </a:pPr>
            <a:r>
              <a:rPr lang="tr-TR" sz="2000" dirty="0" smtClean="0">
                <a:ea typeface="Times New Roman" pitchFamily="18" charset="0"/>
                <a:cs typeface="Arial" pitchFamily="34" charset="0"/>
              </a:rPr>
              <a:t>&lt; 0.30 </a:t>
            </a:r>
            <a:r>
              <a:rPr lang="tr-TR" dirty="0" smtClean="0">
                <a:ea typeface="Times New Roman" pitchFamily="18" charset="0"/>
                <a:cs typeface="Arial" pitchFamily="34" charset="0"/>
              </a:rPr>
              <a:t>olduğundan uygun değil</a:t>
            </a:r>
          </a:p>
        </p:txBody>
      </p:sp>
      <p:graphicFrame>
        <p:nvGraphicFramePr>
          <p:cNvPr id="19" name="Object 3"/>
          <p:cNvGraphicFramePr>
            <a:graphicFrameLocks noChangeAspect="1"/>
          </p:cNvGraphicFramePr>
          <p:nvPr/>
        </p:nvGraphicFramePr>
        <p:xfrm>
          <a:off x="3192463" y="4292600"/>
          <a:ext cx="2298700" cy="647700"/>
        </p:xfrm>
        <a:graphic>
          <a:graphicData uri="http://schemas.openxmlformats.org/presentationml/2006/ole">
            <mc:AlternateContent xmlns:mc="http://schemas.openxmlformats.org/markup-compatibility/2006">
              <mc:Choice xmlns:v="urn:schemas-microsoft-com:vml" Requires="v">
                <p:oleObj spid="_x0000_s111677" name="Denklem" r:id="rId9" imgW="1193760" imgH="393480" progId="Equation.3">
                  <p:embed/>
                </p:oleObj>
              </mc:Choice>
              <mc:Fallback>
                <p:oleObj name="Denklem" r:id="rId9" imgW="1193760" imgH="39348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92463" y="4292600"/>
                        <a:ext cx="22987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19 Dikdörtgen"/>
          <p:cNvSpPr/>
          <p:nvPr/>
        </p:nvSpPr>
        <p:spPr>
          <a:xfrm>
            <a:off x="5385569" y="4436740"/>
            <a:ext cx="3491880" cy="400110"/>
          </a:xfrm>
          <a:prstGeom prst="rect">
            <a:avLst/>
          </a:prstGeom>
        </p:spPr>
        <p:txBody>
          <a:bodyPr wrap="square">
            <a:spAutoFit/>
          </a:bodyPr>
          <a:lstStyle/>
          <a:p>
            <a:pPr marL="457200" lvl="0" indent="-457200" algn="just" eaLnBrk="0" fontAlgn="base" hangingPunct="0">
              <a:spcBef>
                <a:spcPct val="0"/>
              </a:spcBef>
              <a:spcAft>
                <a:spcPct val="0"/>
              </a:spcAft>
            </a:pPr>
            <a:r>
              <a:rPr lang="tr-TR" sz="2000" dirty="0" smtClean="0">
                <a:ea typeface="Times New Roman" pitchFamily="18" charset="0"/>
                <a:cs typeface="Arial" pitchFamily="34" charset="0"/>
              </a:rPr>
              <a:t>&lt; 0.30 </a:t>
            </a:r>
            <a:r>
              <a:rPr lang="tr-TR" dirty="0" smtClean="0">
                <a:ea typeface="Times New Roman" pitchFamily="18" charset="0"/>
                <a:cs typeface="Arial" pitchFamily="34" charset="0"/>
              </a:rPr>
              <a:t>olduğundan uygun değil</a:t>
            </a:r>
          </a:p>
        </p:txBody>
      </p:sp>
      <p:sp>
        <p:nvSpPr>
          <p:cNvPr id="22" name="21 Dikdörtgen"/>
          <p:cNvSpPr/>
          <p:nvPr/>
        </p:nvSpPr>
        <p:spPr>
          <a:xfrm>
            <a:off x="323528" y="5359568"/>
            <a:ext cx="8568952" cy="661720"/>
          </a:xfrm>
          <a:prstGeom prst="rect">
            <a:avLst/>
          </a:prstGeom>
        </p:spPr>
        <p:txBody>
          <a:bodyPr wrap="square">
            <a:spAutoFit/>
          </a:bodyPr>
          <a:lstStyle/>
          <a:p>
            <a:pPr marL="457200" lvl="0" indent="-457200" algn="just" eaLnBrk="0" fontAlgn="base" hangingPunct="0">
              <a:spcBef>
                <a:spcPct val="0"/>
              </a:spcBef>
              <a:spcAft>
                <a:spcPct val="0"/>
              </a:spcAft>
            </a:pPr>
            <a:r>
              <a:rPr lang="tr-TR" sz="1700" dirty="0" smtClean="0">
                <a:ea typeface="Times New Roman" pitchFamily="18" charset="0"/>
                <a:cs typeface="Arial" pitchFamily="34" charset="0"/>
              </a:rPr>
              <a:t>               Her sıraya bir </a:t>
            </a:r>
            <a:r>
              <a:rPr lang="tr-TR" sz="1700" dirty="0" err="1" smtClean="0">
                <a:ea typeface="Times New Roman" pitchFamily="18" charset="0"/>
                <a:cs typeface="Arial" pitchFamily="34" charset="0"/>
              </a:rPr>
              <a:t>lateral</a:t>
            </a:r>
            <a:r>
              <a:rPr lang="tr-TR" sz="1700" dirty="0" smtClean="0">
                <a:ea typeface="Times New Roman" pitchFamily="18" charset="0"/>
                <a:cs typeface="Arial" pitchFamily="34" charset="0"/>
              </a:rPr>
              <a:t> boru hattı döşemekle yeterli ıslatma oranı elde edilememektedir. Her ağaç sırasına iki </a:t>
            </a:r>
            <a:r>
              <a:rPr lang="tr-TR" sz="1700" dirty="0" err="1" smtClean="0">
                <a:ea typeface="Times New Roman" pitchFamily="18" charset="0"/>
                <a:cs typeface="Arial" pitchFamily="34" charset="0"/>
              </a:rPr>
              <a:t>lateral</a:t>
            </a:r>
            <a:r>
              <a:rPr lang="tr-TR" sz="1700" dirty="0" smtClean="0">
                <a:ea typeface="Times New Roman" pitchFamily="18" charset="0"/>
                <a:cs typeface="Arial" pitchFamily="34" charset="0"/>
              </a:rPr>
              <a:t> hattı döşenmesi durumunda</a:t>
            </a:r>
            <a:r>
              <a:rPr lang="tr-TR" sz="2000" dirty="0" smtClean="0">
                <a:ea typeface="Times New Roman" pitchFamily="18" charset="0"/>
                <a:cs typeface="Arial" pitchFamily="34" charset="0"/>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
          <p:cNvSpPr txBox="1">
            <a:spLocks noChangeArrowheads="1"/>
          </p:cNvSpPr>
          <p:nvPr/>
        </p:nvSpPr>
        <p:spPr bwMode="auto">
          <a:xfrm>
            <a:off x="2063300" y="5316865"/>
            <a:ext cx="4820550" cy="523220"/>
          </a:xfrm>
          <a:prstGeom prst="rect">
            <a:avLst/>
          </a:prstGeom>
          <a:noFill/>
          <a:ln w="12700" cap="sq">
            <a:noFill/>
            <a:miter lim="800000"/>
            <a:headEnd/>
            <a:tailEnd/>
          </a:ln>
        </p:spPr>
        <p:txBody>
          <a:bodyPr wrap="none" anchor="ctr">
            <a:spAutoFit/>
          </a:bodyPr>
          <a:lstStyle/>
          <a:p>
            <a:pPr algn="ctr" eaLnBrk="0" hangingPunct="0"/>
            <a:r>
              <a:rPr lang="tr-TR" sz="2800" b="1" dirty="0">
                <a:solidFill>
                  <a:srgbClr val="00CC99"/>
                </a:solidFill>
              </a:rPr>
              <a:t>Her ağaç sırasına iki </a:t>
            </a:r>
            <a:r>
              <a:rPr lang="tr-TR" sz="2800" b="1" dirty="0" err="1">
                <a:solidFill>
                  <a:srgbClr val="00CC99"/>
                </a:solidFill>
              </a:rPr>
              <a:t>lateral</a:t>
            </a:r>
            <a:endParaRPr lang="tr-TR" sz="2800" b="1" dirty="0">
              <a:solidFill>
                <a:srgbClr val="00CC99"/>
              </a:solidFill>
            </a:endParaRPr>
          </a:p>
        </p:txBody>
      </p:sp>
      <p:sp>
        <p:nvSpPr>
          <p:cNvPr id="80899" name="Rectangle 3"/>
          <p:cNvSpPr>
            <a:spLocks noChangeArrowheads="1"/>
          </p:cNvSpPr>
          <p:nvPr/>
        </p:nvSpPr>
        <p:spPr bwMode="auto">
          <a:xfrm>
            <a:off x="381000" y="1749425"/>
            <a:ext cx="7161213" cy="1174750"/>
          </a:xfrm>
          <a:prstGeom prst="rect">
            <a:avLst/>
          </a:prstGeom>
          <a:solidFill>
            <a:schemeClr val="accent1"/>
          </a:solidFill>
          <a:ln w="12700" cap="sq">
            <a:solidFill>
              <a:schemeClr val="accent1"/>
            </a:solidFill>
            <a:miter lim="800000"/>
            <a:headEnd/>
            <a:tailEnd/>
          </a:ln>
        </p:spPr>
        <p:txBody>
          <a:bodyPr wrap="none" anchor="ctr"/>
          <a:lstStyle/>
          <a:p>
            <a:endParaRPr lang="tr-TR"/>
          </a:p>
        </p:txBody>
      </p:sp>
      <p:sp>
        <p:nvSpPr>
          <p:cNvPr id="80900" name="Freeform 4"/>
          <p:cNvSpPr>
            <a:spLocks/>
          </p:cNvSpPr>
          <p:nvPr/>
        </p:nvSpPr>
        <p:spPr bwMode="auto">
          <a:xfrm>
            <a:off x="452438" y="2211388"/>
            <a:ext cx="381000" cy="252412"/>
          </a:xfrm>
          <a:custGeom>
            <a:avLst/>
            <a:gdLst>
              <a:gd name="T0" fmla="*/ 228249 w 217"/>
              <a:gd name="T1" fmla="*/ 0 h 168"/>
              <a:gd name="T2" fmla="*/ 375733 w 217"/>
              <a:gd name="T3" fmla="*/ 144235 h 168"/>
              <a:gd name="T4" fmla="*/ 122903 w 217"/>
              <a:gd name="T5" fmla="*/ 252412 h 168"/>
              <a:gd name="T6" fmla="*/ 38627 w 217"/>
              <a:gd name="T7" fmla="*/ 126206 h 168"/>
              <a:gd name="T8" fmla="*/ 17558 w 217"/>
              <a:gd name="T9" fmla="*/ 72118 h 168"/>
              <a:gd name="T10" fmla="*/ 143972 w 217"/>
              <a:gd name="T11" fmla="*/ 0 h 168"/>
              <a:gd name="T12" fmla="*/ 228249 w 217"/>
              <a:gd name="T13" fmla="*/ 0 h 168"/>
              <a:gd name="T14" fmla="*/ 0 60000 65536"/>
              <a:gd name="T15" fmla="*/ 0 60000 65536"/>
              <a:gd name="T16" fmla="*/ 0 60000 65536"/>
              <a:gd name="T17" fmla="*/ 0 60000 65536"/>
              <a:gd name="T18" fmla="*/ 0 60000 65536"/>
              <a:gd name="T19" fmla="*/ 0 60000 65536"/>
              <a:gd name="T20" fmla="*/ 0 60000 65536"/>
              <a:gd name="T21" fmla="*/ 0 w 217"/>
              <a:gd name="T22" fmla="*/ 0 h 168"/>
              <a:gd name="T23" fmla="*/ 217 w 217"/>
              <a:gd name="T24" fmla="*/ 168 h 1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7" h="168">
                <a:moveTo>
                  <a:pt x="130" y="0"/>
                </a:moveTo>
                <a:cubicBezTo>
                  <a:pt x="217" y="17"/>
                  <a:pt x="194" y="16"/>
                  <a:pt x="214" y="96"/>
                </a:cubicBezTo>
                <a:cubicBezTo>
                  <a:pt x="171" y="160"/>
                  <a:pt x="150" y="157"/>
                  <a:pt x="70" y="168"/>
                </a:cubicBezTo>
                <a:cubicBezTo>
                  <a:pt x="4" y="152"/>
                  <a:pt x="0" y="149"/>
                  <a:pt x="22" y="84"/>
                </a:cubicBezTo>
                <a:cubicBezTo>
                  <a:pt x="18" y="72"/>
                  <a:pt x="3" y="58"/>
                  <a:pt x="10" y="48"/>
                </a:cubicBezTo>
                <a:cubicBezTo>
                  <a:pt x="27" y="25"/>
                  <a:pt x="82" y="0"/>
                  <a:pt x="82" y="0"/>
                </a:cubicBezTo>
                <a:cubicBezTo>
                  <a:pt x="123" y="14"/>
                  <a:pt x="109" y="21"/>
                  <a:pt x="130" y="0"/>
                </a:cubicBezTo>
                <a:close/>
              </a:path>
            </a:pathLst>
          </a:custGeom>
          <a:solidFill>
            <a:srgbClr val="003300"/>
          </a:solidFill>
          <a:ln w="12700" cap="sq" cmpd="sng">
            <a:solidFill>
              <a:srgbClr val="006600"/>
            </a:solidFill>
            <a:prstDash val="solid"/>
            <a:round/>
            <a:headEnd/>
            <a:tailEnd/>
          </a:ln>
        </p:spPr>
        <p:txBody>
          <a:bodyPr wrap="none" anchor="ctr"/>
          <a:lstStyle/>
          <a:p>
            <a:endParaRPr lang="tr-TR"/>
          </a:p>
        </p:txBody>
      </p:sp>
      <p:sp>
        <p:nvSpPr>
          <p:cNvPr id="80901" name="Freeform 5"/>
          <p:cNvSpPr>
            <a:spLocks/>
          </p:cNvSpPr>
          <p:nvPr/>
        </p:nvSpPr>
        <p:spPr bwMode="auto">
          <a:xfrm>
            <a:off x="2162175" y="2211388"/>
            <a:ext cx="377825" cy="252412"/>
          </a:xfrm>
          <a:custGeom>
            <a:avLst/>
            <a:gdLst>
              <a:gd name="T0" fmla="*/ 226347 w 217"/>
              <a:gd name="T1" fmla="*/ 0 h 168"/>
              <a:gd name="T2" fmla="*/ 372602 w 217"/>
              <a:gd name="T3" fmla="*/ 144235 h 168"/>
              <a:gd name="T4" fmla="*/ 121879 w 217"/>
              <a:gd name="T5" fmla="*/ 252412 h 168"/>
              <a:gd name="T6" fmla="*/ 38305 w 217"/>
              <a:gd name="T7" fmla="*/ 126206 h 168"/>
              <a:gd name="T8" fmla="*/ 17411 w 217"/>
              <a:gd name="T9" fmla="*/ 72118 h 168"/>
              <a:gd name="T10" fmla="*/ 142773 w 217"/>
              <a:gd name="T11" fmla="*/ 0 h 168"/>
              <a:gd name="T12" fmla="*/ 226347 w 217"/>
              <a:gd name="T13" fmla="*/ 0 h 168"/>
              <a:gd name="T14" fmla="*/ 0 60000 65536"/>
              <a:gd name="T15" fmla="*/ 0 60000 65536"/>
              <a:gd name="T16" fmla="*/ 0 60000 65536"/>
              <a:gd name="T17" fmla="*/ 0 60000 65536"/>
              <a:gd name="T18" fmla="*/ 0 60000 65536"/>
              <a:gd name="T19" fmla="*/ 0 60000 65536"/>
              <a:gd name="T20" fmla="*/ 0 60000 65536"/>
              <a:gd name="T21" fmla="*/ 0 w 217"/>
              <a:gd name="T22" fmla="*/ 0 h 168"/>
              <a:gd name="T23" fmla="*/ 217 w 217"/>
              <a:gd name="T24" fmla="*/ 168 h 1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7" h="168">
                <a:moveTo>
                  <a:pt x="130" y="0"/>
                </a:moveTo>
                <a:cubicBezTo>
                  <a:pt x="217" y="17"/>
                  <a:pt x="194" y="16"/>
                  <a:pt x="214" y="96"/>
                </a:cubicBezTo>
                <a:cubicBezTo>
                  <a:pt x="171" y="160"/>
                  <a:pt x="150" y="157"/>
                  <a:pt x="70" y="168"/>
                </a:cubicBezTo>
                <a:cubicBezTo>
                  <a:pt x="4" y="152"/>
                  <a:pt x="0" y="149"/>
                  <a:pt x="22" y="84"/>
                </a:cubicBezTo>
                <a:cubicBezTo>
                  <a:pt x="18" y="72"/>
                  <a:pt x="3" y="58"/>
                  <a:pt x="10" y="48"/>
                </a:cubicBezTo>
                <a:cubicBezTo>
                  <a:pt x="27" y="25"/>
                  <a:pt x="82" y="0"/>
                  <a:pt x="82" y="0"/>
                </a:cubicBezTo>
                <a:cubicBezTo>
                  <a:pt x="123" y="14"/>
                  <a:pt x="109" y="21"/>
                  <a:pt x="130" y="0"/>
                </a:cubicBezTo>
                <a:close/>
              </a:path>
            </a:pathLst>
          </a:custGeom>
          <a:solidFill>
            <a:srgbClr val="003300"/>
          </a:solidFill>
          <a:ln w="12700" cap="sq" cmpd="sng">
            <a:solidFill>
              <a:srgbClr val="006600"/>
            </a:solidFill>
            <a:prstDash val="solid"/>
            <a:round/>
            <a:headEnd/>
            <a:tailEnd/>
          </a:ln>
        </p:spPr>
        <p:txBody>
          <a:bodyPr wrap="none" anchor="ctr"/>
          <a:lstStyle/>
          <a:p>
            <a:endParaRPr lang="tr-TR"/>
          </a:p>
        </p:txBody>
      </p:sp>
      <p:sp>
        <p:nvSpPr>
          <p:cNvPr id="80902" name="Freeform 6"/>
          <p:cNvSpPr>
            <a:spLocks/>
          </p:cNvSpPr>
          <p:nvPr/>
        </p:nvSpPr>
        <p:spPr bwMode="auto">
          <a:xfrm>
            <a:off x="3790950" y="2211388"/>
            <a:ext cx="382588" cy="252412"/>
          </a:xfrm>
          <a:custGeom>
            <a:avLst/>
            <a:gdLst>
              <a:gd name="T0" fmla="*/ 229200 w 217"/>
              <a:gd name="T1" fmla="*/ 0 h 168"/>
              <a:gd name="T2" fmla="*/ 377299 w 217"/>
              <a:gd name="T3" fmla="*/ 144235 h 168"/>
              <a:gd name="T4" fmla="*/ 123416 w 217"/>
              <a:gd name="T5" fmla="*/ 252412 h 168"/>
              <a:gd name="T6" fmla="*/ 38788 w 217"/>
              <a:gd name="T7" fmla="*/ 126206 h 168"/>
              <a:gd name="T8" fmla="*/ 17631 w 217"/>
              <a:gd name="T9" fmla="*/ 72118 h 168"/>
              <a:gd name="T10" fmla="*/ 144572 w 217"/>
              <a:gd name="T11" fmla="*/ 0 h 168"/>
              <a:gd name="T12" fmla="*/ 229200 w 217"/>
              <a:gd name="T13" fmla="*/ 0 h 168"/>
              <a:gd name="T14" fmla="*/ 0 60000 65536"/>
              <a:gd name="T15" fmla="*/ 0 60000 65536"/>
              <a:gd name="T16" fmla="*/ 0 60000 65536"/>
              <a:gd name="T17" fmla="*/ 0 60000 65536"/>
              <a:gd name="T18" fmla="*/ 0 60000 65536"/>
              <a:gd name="T19" fmla="*/ 0 60000 65536"/>
              <a:gd name="T20" fmla="*/ 0 60000 65536"/>
              <a:gd name="T21" fmla="*/ 0 w 217"/>
              <a:gd name="T22" fmla="*/ 0 h 168"/>
              <a:gd name="T23" fmla="*/ 217 w 217"/>
              <a:gd name="T24" fmla="*/ 168 h 1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7" h="168">
                <a:moveTo>
                  <a:pt x="130" y="0"/>
                </a:moveTo>
                <a:cubicBezTo>
                  <a:pt x="217" y="17"/>
                  <a:pt x="194" y="16"/>
                  <a:pt x="214" y="96"/>
                </a:cubicBezTo>
                <a:cubicBezTo>
                  <a:pt x="171" y="160"/>
                  <a:pt x="150" y="157"/>
                  <a:pt x="70" y="168"/>
                </a:cubicBezTo>
                <a:cubicBezTo>
                  <a:pt x="4" y="152"/>
                  <a:pt x="0" y="149"/>
                  <a:pt x="22" y="84"/>
                </a:cubicBezTo>
                <a:cubicBezTo>
                  <a:pt x="18" y="72"/>
                  <a:pt x="3" y="58"/>
                  <a:pt x="10" y="48"/>
                </a:cubicBezTo>
                <a:cubicBezTo>
                  <a:pt x="27" y="25"/>
                  <a:pt x="82" y="0"/>
                  <a:pt x="82" y="0"/>
                </a:cubicBezTo>
                <a:cubicBezTo>
                  <a:pt x="123" y="14"/>
                  <a:pt x="109" y="21"/>
                  <a:pt x="130" y="0"/>
                </a:cubicBezTo>
                <a:close/>
              </a:path>
            </a:pathLst>
          </a:custGeom>
          <a:solidFill>
            <a:srgbClr val="003300"/>
          </a:solidFill>
          <a:ln w="12700" cap="sq" cmpd="sng">
            <a:solidFill>
              <a:srgbClr val="006600"/>
            </a:solidFill>
            <a:prstDash val="solid"/>
            <a:round/>
            <a:headEnd/>
            <a:tailEnd/>
          </a:ln>
        </p:spPr>
        <p:txBody>
          <a:bodyPr wrap="none" anchor="ctr"/>
          <a:lstStyle/>
          <a:p>
            <a:endParaRPr lang="tr-TR"/>
          </a:p>
        </p:txBody>
      </p:sp>
      <p:sp>
        <p:nvSpPr>
          <p:cNvPr id="80903" name="Freeform 7"/>
          <p:cNvSpPr>
            <a:spLocks/>
          </p:cNvSpPr>
          <p:nvPr/>
        </p:nvSpPr>
        <p:spPr bwMode="auto">
          <a:xfrm>
            <a:off x="5568950" y="2211388"/>
            <a:ext cx="381000" cy="252412"/>
          </a:xfrm>
          <a:custGeom>
            <a:avLst/>
            <a:gdLst>
              <a:gd name="T0" fmla="*/ 228249 w 217"/>
              <a:gd name="T1" fmla="*/ 0 h 168"/>
              <a:gd name="T2" fmla="*/ 375733 w 217"/>
              <a:gd name="T3" fmla="*/ 144235 h 168"/>
              <a:gd name="T4" fmla="*/ 122903 w 217"/>
              <a:gd name="T5" fmla="*/ 252412 h 168"/>
              <a:gd name="T6" fmla="*/ 38627 w 217"/>
              <a:gd name="T7" fmla="*/ 126206 h 168"/>
              <a:gd name="T8" fmla="*/ 17558 w 217"/>
              <a:gd name="T9" fmla="*/ 72118 h 168"/>
              <a:gd name="T10" fmla="*/ 143972 w 217"/>
              <a:gd name="T11" fmla="*/ 0 h 168"/>
              <a:gd name="T12" fmla="*/ 228249 w 217"/>
              <a:gd name="T13" fmla="*/ 0 h 168"/>
              <a:gd name="T14" fmla="*/ 0 60000 65536"/>
              <a:gd name="T15" fmla="*/ 0 60000 65536"/>
              <a:gd name="T16" fmla="*/ 0 60000 65536"/>
              <a:gd name="T17" fmla="*/ 0 60000 65536"/>
              <a:gd name="T18" fmla="*/ 0 60000 65536"/>
              <a:gd name="T19" fmla="*/ 0 60000 65536"/>
              <a:gd name="T20" fmla="*/ 0 60000 65536"/>
              <a:gd name="T21" fmla="*/ 0 w 217"/>
              <a:gd name="T22" fmla="*/ 0 h 168"/>
              <a:gd name="T23" fmla="*/ 217 w 217"/>
              <a:gd name="T24" fmla="*/ 168 h 1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7" h="168">
                <a:moveTo>
                  <a:pt x="130" y="0"/>
                </a:moveTo>
                <a:cubicBezTo>
                  <a:pt x="217" y="17"/>
                  <a:pt x="194" y="16"/>
                  <a:pt x="214" y="96"/>
                </a:cubicBezTo>
                <a:cubicBezTo>
                  <a:pt x="171" y="160"/>
                  <a:pt x="150" y="157"/>
                  <a:pt x="70" y="168"/>
                </a:cubicBezTo>
                <a:cubicBezTo>
                  <a:pt x="4" y="152"/>
                  <a:pt x="0" y="149"/>
                  <a:pt x="22" y="84"/>
                </a:cubicBezTo>
                <a:cubicBezTo>
                  <a:pt x="18" y="72"/>
                  <a:pt x="3" y="58"/>
                  <a:pt x="10" y="48"/>
                </a:cubicBezTo>
                <a:cubicBezTo>
                  <a:pt x="27" y="25"/>
                  <a:pt x="82" y="0"/>
                  <a:pt x="82" y="0"/>
                </a:cubicBezTo>
                <a:cubicBezTo>
                  <a:pt x="123" y="14"/>
                  <a:pt x="109" y="21"/>
                  <a:pt x="130" y="0"/>
                </a:cubicBezTo>
                <a:close/>
              </a:path>
            </a:pathLst>
          </a:custGeom>
          <a:solidFill>
            <a:srgbClr val="003300"/>
          </a:solidFill>
          <a:ln w="12700" cap="sq" cmpd="sng">
            <a:solidFill>
              <a:srgbClr val="006600"/>
            </a:solidFill>
            <a:prstDash val="solid"/>
            <a:round/>
            <a:headEnd/>
            <a:tailEnd/>
          </a:ln>
        </p:spPr>
        <p:txBody>
          <a:bodyPr wrap="none" anchor="ctr"/>
          <a:lstStyle/>
          <a:p>
            <a:endParaRPr lang="tr-TR"/>
          </a:p>
        </p:txBody>
      </p:sp>
      <p:sp>
        <p:nvSpPr>
          <p:cNvPr id="80904" name="Freeform 8"/>
          <p:cNvSpPr>
            <a:spLocks/>
          </p:cNvSpPr>
          <p:nvPr/>
        </p:nvSpPr>
        <p:spPr bwMode="auto">
          <a:xfrm>
            <a:off x="7159625" y="2211388"/>
            <a:ext cx="382588" cy="252412"/>
          </a:xfrm>
          <a:custGeom>
            <a:avLst/>
            <a:gdLst>
              <a:gd name="T0" fmla="*/ 229200 w 217"/>
              <a:gd name="T1" fmla="*/ 0 h 168"/>
              <a:gd name="T2" fmla="*/ 377299 w 217"/>
              <a:gd name="T3" fmla="*/ 144235 h 168"/>
              <a:gd name="T4" fmla="*/ 123416 w 217"/>
              <a:gd name="T5" fmla="*/ 252412 h 168"/>
              <a:gd name="T6" fmla="*/ 38788 w 217"/>
              <a:gd name="T7" fmla="*/ 126206 h 168"/>
              <a:gd name="T8" fmla="*/ 17631 w 217"/>
              <a:gd name="T9" fmla="*/ 72118 h 168"/>
              <a:gd name="T10" fmla="*/ 144572 w 217"/>
              <a:gd name="T11" fmla="*/ 0 h 168"/>
              <a:gd name="T12" fmla="*/ 229200 w 217"/>
              <a:gd name="T13" fmla="*/ 0 h 168"/>
              <a:gd name="T14" fmla="*/ 0 60000 65536"/>
              <a:gd name="T15" fmla="*/ 0 60000 65536"/>
              <a:gd name="T16" fmla="*/ 0 60000 65536"/>
              <a:gd name="T17" fmla="*/ 0 60000 65536"/>
              <a:gd name="T18" fmla="*/ 0 60000 65536"/>
              <a:gd name="T19" fmla="*/ 0 60000 65536"/>
              <a:gd name="T20" fmla="*/ 0 60000 65536"/>
              <a:gd name="T21" fmla="*/ 0 w 217"/>
              <a:gd name="T22" fmla="*/ 0 h 168"/>
              <a:gd name="T23" fmla="*/ 217 w 217"/>
              <a:gd name="T24" fmla="*/ 168 h 1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7" h="168">
                <a:moveTo>
                  <a:pt x="130" y="0"/>
                </a:moveTo>
                <a:cubicBezTo>
                  <a:pt x="217" y="17"/>
                  <a:pt x="194" y="16"/>
                  <a:pt x="214" y="96"/>
                </a:cubicBezTo>
                <a:cubicBezTo>
                  <a:pt x="171" y="160"/>
                  <a:pt x="150" y="157"/>
                  <a:pt x="70" y="168"/>
                </a:cubicBezTo>
                <a:cubicBezTo>
                  <a:pt x="4" y="152"/>
                  <a:pt x="0" y="149"/>
                  <a:pt x="22" y="84"/>
                </a:cubicBezTo>
                <a:cubicBezTo>
                  <a:pt x="18" y="72"/>
                  <a:pt x="3" y="58"/>
                  <a:pt x="10" y="48"/>
                </a:cubicBezTo>
                <a:cubicBezTo>
                  <a:pt x="27" y="25"/>
                  <a:pt x="82" y="0"/>
                  <a:pt x="82" y="0"/>
                </a:cubicBezTo>
                <a:cubicBezTo>
                  <a:pt x="123" y="14"/>
                  <a:pt x="109" y="21"/>
                  <a:pt x="130" y="0"/>
                </a:cubicBezTo>
                <a:close/>
              </a:path>
            </a:pathLst>
          </a:custGeom>
          <a:solidFill>
            <a:srgbClr val="003300"/>
          </a:solidFill>
          <a:ln w="12700" cap="sq" cmpd="sng">
            <a:solidFill>
              <a:srgbClr val="006600"/>
            </a:solidFill>
            <a:prstDash val="solid"/>
            <a:round/>
            <a:headEnd/>
            <a:tailEnd/>
          </a:ln>
        </p:spPr>
        <p:txBody>
          <a:bodyPr wrap="none" anchor="ctr"/>
          <a:lstStyle/>
          <a:p>
            <a:endParaRPr lang="tr-TR"/>
          </a:p>
        </p:txBody>
      </p:sp>
      <p:grpSp>
        <p:nvGrpSpPr>
          <p:cNvPr id="2" name="Group 9"/>
          <p:cNvGrpSpPr>
            <a:grpSpLocks/>
          </p:cNvGrpSpPr>
          <p:nvPr/>
        </p:nvGrpSpPr>
        <p:grpSpPr bwMode="auto">
          <a:xfrm>
            <a:off x="381000" y="2546350"/>
            <a:ext cx="7273925" cy="82550"/>
            <a:chOff x="528" y="3360"/>
            <a:chExt cx="3264" cy="48"/>
          </a:xfrm>
        </p:grpSpPr>
        <p:sp>
          <p:nvSpPr>
            <p:cNvPr id="80975" name="Oval 10"/>
            <p:cNvSpPr>
              <a:spLocks noChangeArrowheads="1"/>
            </p:cNvSpPr>
            <p:nvPr/>
          </p:nvSpPr>
          <p:spPr bwMode="auto">
            <a:xfrm>
              <a:off x="768"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76" name="Oval 11"/>
            <p:cNvSpPr>
              <a:spLocks noChangeArrowheads="1"/>
            </p:cNvSpPr>
            <p:nvPr/>
          </p:nvSpPr>
          <p:spPr bwMode="auto">
            <a:xfrm>
              <a:off x="1152"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77" name="Oval 12"/>
            <p:cNvSpPr>
              <a:spLocks noChangeArrowheads="1"/>
            </p:cNvSpPr>
            <p:nvPr/>
          </p:nvSpPr>
          <p:spPr bwMode="auto">
            <a:xfrm>
              <a:off x="1536"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78" name="Oval 13"/>
            <p:cNvSpPr>
              <a:spLocks noChangeArrowheads="1"/>
            </p:cNvSpPr>
            <p:nvPr/>
          </p:nvSpPr>
          <p:spPr bwMode="auto">
            <a:xfrm>
              <a:off x="1920"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79" name="Oval 14"/>
            <p:cNvSpPr>
              <a:spLocks noChangeArrowheads="1"/>
            </p:cNvSpPr>
            <p:nvPr/>
          </p:nvSpPr>
          <p:spPr bwMode="auto">
            <a:xfrm>
              <a:off x="2304"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80" name="Oval 15"/>
            <p:cNvSpPr>
              <a:spLocks noChangeArrowheads="1"/>
            </p:cNvSpPr>
            <p:nvPr/>
          </p:nvSpPr>
          <p:spPr bwMode="auto">
            <a:xfrm>
              <a:off x="2688"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81" name="Oval 16"/>
            <p:cNvSpPr>
              <a:spLocks noChangeArrowheads="1"/>
            </p:cNvSpPr>
            <p:nvPr/>
          </p:nvSpPr>
          <p:spPr bwMode="auto">
            <a:xfrm>
              <a:off x="3072"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82" name="Oval 17"/>
            <p:cNvSpPr>
              <a:spLocks noChangeArrowheads="1"/>
            </p:cNvSpPr>
            <p:nvPr/>
          </p:nvSpPr>
          <p:spPr bwMode="auto">
            <a:xfrm>
              <a:off x="3456"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83" name="Line 18"/>
            <p:cNvSpPr>
              <a:spLocks noChangeShapeType="1"/>
            </p:cNvSpPr>
            <p:nvPr/>
          </p:nvSpPr>
          <p:spPr bwMode="auto">
            <a:xfrm>
              <a:off x="528" y="3396"/>
              <a:ext cx="3264" cy="0"/>
            </a:xfrm>
            <a:prstGeom prst="line">
              <a:avLst/>
            </a:prstGeom>
            <a:noFill/>
            <a:ln w="38100" cap="sq">
              <a:solidFill>
                <a:schemeClr val="bg2"/>
              </a:solidFill>
              <a:round/>
              <a:headEnd/>
              <a:tailEnd/>
            </a:ln>
          </p:spPr>
          <p:txBody>
            <a:bodyPr wrap="none" anchor="ctr"/>
            <a:lstStyle/>
            <a:p>
              <a:endParaRPr lang="tr-TR"/>
            </a:p>
          </p:txBody>
        </p:sp>
      </p:grpSp>
      <p:sp>
        <p:nvSpPr>
          <p:cNvPr id="80906" name="Rectangle 19"/>
          <p:cNvSpPr>
            <a:spLocks noChangeArrowheads="1"/>
          </p:cNvSpPr>
          <p:nvPr/>
        </p:nvSpPr>
        <p:spPr bwMode="auto">
          <a:xfrm>
            <a:off x="381000" y="3343275"/>
            <a:ext cx="7161213" cy="1174750"/>
          </a:xfrm>
          <a:prstGeom prst="rect">
            <a:avLst/>
          </a:prstGeom>
          <a:solidFill>
            <a:schemeClr val="accent1"/>
          </a:solidFill>
          <a:ln w="12700" cap="sq">
            <a:solidFill>
              <a:schemeClr val="accent1"/>
            </a:solidFill>
            <a:miter lim="800000"/>
            <a:headEnd/>
            <a:tailEnd/>
          </a:ln>
        </p:spPr>
        <p:txBody>
          <a:bodyPr wrap="none" anchor="ctr"/>
          <a:lstStyle/>
          <a:p>
            <a:endParaRPr lang="tr-TR"/>
          </a:p>
        </p:txBody>
      </p:sp>
      <p:sp>
        <p:nvSpPr>
          <p:cNvPr id="80907" name="Freeform 20"/>
          <p:cNvSpPr>
            <a:spLocks/>
          </p:cNvSpPr>
          <p:nvPr/>
        </p:nvSpPr>
        <p:spPr bwMode="auto">
          <a:xfrm>
            <a:off x="452438" y="3846513"/>
            <a:ext cx="381000" cy="252412"/>
          </a:xfrm>
          <a:custGeom>
            <a:avLst/>
            <a:gdLst>
              <a:gd name="T0" fmla="*/ 228249 w 217"/>
              <a:gd name="T1" fmla="*/ 0 h 168"/>
              <a:gd name="T2" fmla="*/ 375733 w 217"/>
              <a:gd name="T3" fmla="*/ 144235 h 168"/>
              <a:gd name="T4" fmla="*/ 122903 w 217"/>
              <a:gd name="T5" fmla="*/ 252412 h 168"/>
              <a:gd name="T6" fmla="*/ 38627 w 217"/>
              <a:gd name="T7" fmla="*/ 126206 h 168"/>
              <a:gd name="T8" fmla="*/ 17558 w 217"/>
              <a:gd name="T9" fmla="*/ 72118 h 168"/>
              <a:gd name="T10" fmla="*/ 143972 w 217"/>
              <a:gd name="T11" fmla="*/ 0 h 168"/>
              <a:gd name="T12" fmla="*/ 228249 w 217"/>
              <a:gd name="T13" fmla="*/ 0 h 168"/>
              <a:gd name="T14" fmla="*/ 0 60000 65536"/>
              <a:gd name="T15" fmla="*/ 0 60000 65536"/>
              <a:gd name="T16" fmla="*/ 0 60000 65536"/>
              <a:gd name="T17" fmla="*/ 0 60000 65536"/>
              <a:gd name="T18" fmla="*/ 0 60000 65536"/>
              <a:gd name="T19" fmla="*/ 0 60000 65536"/>
              <a:gd name="T20" fmla="*/ 0 60000 65536"/>
              <a:gd name="T21" fmla="*/ 0 w 217"/>
              <a:gd name="T22" fmla="*/ 0 h 168"/>
              <a:gd name="T23" fmla="*/ 217 w 217"/>
              <a:gd name="T24" fmla="*/ 168 h 1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7" h="168">
                <a:moveTo>
                  <a:pt x="130" y="0"/>
                </a:moveTo>
                <a:cubicBezTo>
                  <a:pt x="217" y="17"/>
                  <a:pt x="194" y="16"/>
                  <a:pt x="214" y="96"/>
                </a:cubicBezTo>
                <a:cubicBezTo>
                  <a:pt x="171" y="160"/>
                  <a:pt x="150" y="157"/>
                  <a:pt x="70" y="168"/>
                </a:cubicBezTo>
                <a:cubicBezTo>
                  <a:pt x="4" y="152"/>
                  <a:pt x="0" y="149"/>
                  <a:pt x="22" y="84"/>
                </a:cubicBezTo>
                <a:cubicBezTo>
                  <a:pt x="18" y="72"/>
                  <a:pt x="3" y="58"/>
                  <a:pt x="10" y="48"/>
                </a:cubicBezTo>
                <a:cubicBezTo>
                  <a:pt x="27" y="25"/>
                  <a:pt x="82" y="0"/>
                  <a:pt x="82" y="0"/>
                </a:cubicBezTo>
                <a:cubicBezTo>
                  <a:pt x="123" y="14"/>
                  <a:pt x="109" y="21"/>
                  <a:pt x="130" y="0"/>
                </a:cubicBezTo>
                <a:close/>
              </a:path>
            </a:pathLst>
          </a:custGeom>
          <a:solidFill>
            <a:srgbClr val="003300"/>
          </a:solidFill>
          <a:ln w="12700" cap="sq" cmpd="sng">
            <a:solidFill>
              <a:srgbClr val="006600"/>
            </a:solidFill>
            <a:prstDash val="solid"/>
            <a:round/>
            <a:headEnd/>
            <a:tailEnd/>
          </a:ln>
        </p:spPr>
        <p:txBody>
          <a:bodyPr wrap="none" anchor="ctr"/>
          <a:lstStyle/>
          <a:p>
            <a:endParaRPr lang="tr-TR"/>
          </a:p>
        </p:txBody>
      </p:sp>
      <p:sp>
        <p:nvSpPr>
          <p:cNvPr id="80908" name="Freeform 21"/>
          <p:cNvSpPr>
            <a:spLocks/>
          </p:cNvSpPr>
          <p:nvPr/>
        </p:nvSpPr>
        <p:spPr bwMode="auto">
          <a:xfrm>
            <a:off x="2162175" y="3846513"/>
            <a:ext cx="377825" cy="252412"/>
          </a:xfrm>
          <a:custGeom>
            <a:avLst/>
            <a:gdLst>
              <a:gd name="T0" fmla="*/ 226347 w 217"/>
              <a:gd name="T1" fmla="*/ 0 h 168"/>
              <a:gd name="T2" fmla="*/ 372602 w 217"/>
              <a:gd name="T3" fmla="*/ 144235 h 168"/>
              <a:gd name="T4" fmla="*/ 121879 w 217"/>
              <a:gd name="T5" fmla="*/ 252412 h 168"/>
              <a:gd name="T6" fmla="*/ 38305 w 217"/>
              <a:gd name="T7" fmla="*/ 126206 h 168"/>
              <a:gd name="T8" fmla="*/ 17411 w 217"/>
              <a:gd name="T9" fmla="*/ 72118 h 168"/>
              <a:gd name="T10" fmla="*/ 142773 w 217"/>
              <a:gd name="T11" fmla="*/ 0 h 168"/>
              <a:gd name="T12" fmla="*/ 226347 w 217"/>
              <a:gd name="T13" fmla="*/ 0 h 168"/>
              <a:gd name="T14" fmla="*/ 0 60000 65536"/>
              <a:gd name="T15" fmla="*/ 0 60000 65536"/>
              <a:gd name="T16" fmla="*/ 0 60000 65536"/>
              <a:gd name="T17" fmla="*/ 0 60000 65536"/>
              <a:gd name="T18" fmla="*/ 0 60000 65536"/>
              <a:gd name="T19" fmla="*/ 0 60000 65536"/>
              <a:gd name="T20" fmla="*/ 0 60000 65536"/>
              <a:gd name="T21" fmla="*/ 0 w 217"/>
              <a:gd name="T22" fmla="*/ 0 h 168"/>
              <a:gd name="T23" fmla="*/ 217 w 217"/>
              <a:gd name="T24" fmla="*/ 168 h 1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7" h="168">
                <a:moveTo>
                  <a:pt x="130" y="0"/>
                </a:moveTo>
                <a:cubicBezTo>
                  <a:pt x="217" y="17"/>
                  <a:pt x="194" y="16"/>
                  <a:pt x="214" y="96"/>
                </a:cubicBezTo>
                <a:cubicBezTo>
                  <a:pt x="171" y="160"/>
                  <a:pt x="150" y="157"/>
                  <a:pt x="70" y="168"/>
                </a:cubicBezTo>
                <a:cubicBezTo>
                  <a:pt x="4" y="152"/>
                  <a:pt x="0" y="149"/>
                  <a:pt x="22" y="84"/>
                </a:cubicBezTo>
                <a:cubicBezTo>
                  <a:pt x="18" y="72"/>
                  <a:pt x="3" y="58"/>
                  <a:pt x="10" y="48"/>
                </a:cubicBezTo>
                <a:cubicBezTo>
                  <a:pt x="27" y="25"/>
                  <a:pt x="82" y="0"/>
                  <a:pt x="82" y="0"/>
                </a:cubicBezTo>
                <a:cubicBezTo>
                  <a:pt x="123" y="14"/>
                  <a:pt x="109" y="21"/>
                  <a:pt x="130" y="0"/>
                </a:cubicBezTo>
                <a:close/>
              </a:path>
            </a:pathLst>
          </a:custGeom>
          <a:solidFill>
            <a:srgbClr val="003300"/>
          </a:solidFill>
          <a:ln w="12700" cap="sq" cmpd="sng">
            <a:solidFill>
              <a:srgbClr val="006600"/>
            </a:solidFill>
            <a:prstDash val="solid"/>
            <a:round/>
            <a:headEnd/>
            <a:tailEnd/>
          </a:ln>
        </p:spPr>
        <p:txBody>
          <a:bodyPr wrap="none" anchor="ctr"/>
          <a:lstStyle/>
          <a:p>
            <a:endParaRPr lang="tr-TR"/>
          </a:p>
        </p:txBody>
      </p:sp>
      <p:sp>
        <p:nvSpPr>
          <p:cNvPr id="80909" name="Freeform 22"/>
          <p:cNvSpPr>
            <a:spLocks/>
          </p:cNvSpPr>
          <p:nvPr/>
        </p:nvSpPr>
        <p:spPr bwMode="auto">
          <a:xfrm>
            <a:off x="3967163" y="3846513"/>
            <a:ext cx="379412" cy="252412"/>
          </a:xfrm>
          <a:custGeom>
            <a:avLst/>
            <a:gdLst>
              <a:gd name="T0" fmla="*/ 227298 w 217"/>
              <a:gd name="T1" fmla="*/ 0 h 168"/>
              <a:gd name="T2" fmla="*/ 374167 w 217"/>
              <a:gd name="T3" fmla="*/ 144235 h 168"/>
              <a:gd name="T4" fmla="*/ 122391 w 217"/>
              <a:gd name="T5" fmla="*/ 252412 h 168"/>
              <a:gd name="T6" fmla="*/ 38466 w 217"/>
              <a:gd name="T7" fmla="*/ 126206 h 168"/>
              <a:gd name="T8" fmla="*/ 17484 w 217"/>
              <a:gd name="T9" fmla="*/ 72118 h 168"/>
              <a:gd name="T10" fmla="*/ 143372 w 217"/>
              <a:gd name="T11" fmla="*/ 0 h 168"/>
              <a:gd name="T12" fmla="*/ 227298 w 217"/>
              <a:gd name="T13" fmla="*/ 0 h 168"/>
              <a:gd name="T14" fmla="*/ 0 60000 65536"/>
              <a:gd name="T15" fmla="*/ 0 60000 65536"/>
              <a:gd name="T16" fmla="*/ 0 60000 65536"/>
              <a:gd name="T17" fmla="*/ 0 60000 65536"/>
              <a:gd name="T18" fmla="*/ 0 60000 65536"/>
              <a:gd name="T19" fmla="*/ 0 60000 65536"/>
              <a:gd name="T20" fmla="*/ 0 60000 65536"/>
              <a:gd name="T21" fmla="*/ 0 w 217"/>
              <a:gd name="T22" fmla="*/ 0 h 168"/>
              <a:gd name="T23" fmla="*/ 217 w 217"/>
              <a:gd name="T24" fmla="*/ 168 h 1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7" h="168">
                <a:moveTo>
                  <a:pt x="130" y="0"/>
                </a:moveTo>
                <a:cubicBezTo>
                  <a:pt x="217" y="17"/>
                  <a:pt x="194" y="16"/>
                  <a:pt x="214" y="96"/>
                </a:cubicBezTo>
                <a:cubicBezTo>
                  <a:pt x="171" y="160"/>
                  <a:pt x="150" y="157"/>
                  <a:pt x="70" y="168"/>
                </a:cubicBezTo>
                <a:cubicBezTo>
                  <a:pt x="4" y="152"/>
                  <a:pt x="0" y="149"/>
                  <a:pt x="22" y="84"/>
                </a:cubicBezTo>
                <a:cubicBezTo>
                  <a:pt x="18" y="72"/>
                  <a:pt x="3" y="58"/>
                  <a:pt x="10" y="48"/>
                </a:cubicBezTo>
                <a:cubicBezTo>
                  <a:pt x="27" y="25"/>
                  <a:pt x="82" y="0"/>
                  <a:pt x="82" y="0"/>
                </a:cubicBezTo>
                <a:cubicBezTo>
                  <a:pt x="123" y="14"/>
                  <a:pt x="109" y="21"/>
                  <a:pt x="130" y="0"/>
                </a:cubicBezTo>
                <a:close/>
              </a:path>
            </a:pathLst>
          </a:custGeom>
          <a:solidFill>
            <a:srgbClr val="003300"/>
          </a:solidFill>
          <a:ln w="12700" cap="sq" cmpd="sng">
            <a:solidFill>
              <a:srgbClr val="006600"/>
            </a:solidFill>
            <a:prstDash val="solid"/>
            <a:round/>
            <a:headEnd/>
            <a:tailEnd/>
          </a:ln>
        </p:spPr>
        <p:txBody>
          <a:bodyPr wrap="none" anchor="ctr"/>
          <a:lstStyle/>
          <a:p>
            <a:endParaRPr lang="tr-TR"/>
          </a:p>
        </p:txBody>
      </p:sp>
      <p:sp>
        <p:nvSpPr>
          <p:cNvPr id="80910" name="Freeform 23"/>
          <p:cNvSpPr>
            <a:spLocks/>
          </p:cNvSpPr>
          <p:nvPr/>
        </p:nvSpPr>
        <p:spPr bwMode="auto">
          <a:xfrm>
            <a:off x="5675313" y="3846513"/>
            <a:ext cx="382587" cy="252412"/>
          </a:xfrm>
          <a:custGeom>
            <a:avLst/>
            <a:gdLst>
              <a:gd name="T0" fmla="*/ 229200 w 217"/>
              <a:gd name="T1" fmla="*/ 0 h 168"/>
              <a:gd name="T2" fmla="*/ 377298 w 217"/>
              <a:gd name="T3" fmla="*/ 144235 h 168"/>
              <a:gd name="T4" fmla="*/ 123415 w 217"/>
              <a:gd name="T5" fmla="*/ 252412 h 168"/>
              <a:gd name="T6" fmla="*/ 38788 w 217"/>
              <a:gd name="T7" fmla="*/ 126206 h 168"/>
              <a:gd name="T8" fmla="*/ 17631 w 217"/>
              <a:gd name="T9" fmla="*/ 72118 h 168"/>
              <a:gd name="T10" fmla="*/ 144572 w 217"/>
              <a:gd name="T11" fmla="*/ 0 h 168"/>
              <a:gd name="T12" fmla="*/ 229200 w 217"/>
              <a:gd name="T13" fmla="*/ 0 h 168"/>
              <a:gd name="T14" fmla="*/ 0 60000 65536"/>
              <a:gd name="T15" fmla="*/ 0 60000 65536"/>
              <a:gd name="T16" fmla="*/ 0 60000 65536"/>
              <a:gd name="T17" fmla="*/ 0 60000 65536"/>
              <a:gd name="T18" fmla="*/ 0 60000 65536"/>
              <a:gd name="T19" fmla="*/ 0 60000 65536"/>
              <a:gd name="T20" fmla="*/ 0 60000 65536"/>
              <a:gd name="T21" fmla="*/ 0 w 217"/>
              <a:gd name="T22" fmla="*/ 0 h 168"/>
              <a:gd name="T23" fmla="*/ 217 w 217"/>
              <a:gd name="T24" fmla="*/ 168 h 1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7" h="168">
                <a:moveTo>
                  <a:pt x="130" y="0"/>
                </a:moveTo>
                <a:cubicBezTo>
                  <a:pt x="217" y="17"/>
                  <a:pt x="194" y="16"/>
                  <a:pt x="214" y="96"/>
                </a:cubicBezTo>
                <a:cubicBezTo>
                  <a:pt x="171" y="160"/>
                  <a:pt x="150" y="157"/>
                  <a:pt x="70" y="168"/>
                </a:cubicBezTo>
                <a:cubicBezTo>
                  <a:pt x="4" y="152"/>
                  <a:pt x="0" y="149"/>
                  <a:pt x="22" y="84"/>
                </a:cubicBezTo>
                <a:cubicBezTo>
                  <a:pt x="18" y="72"/>
                  <a:pt x="3" y="58"/>
                  <a:pt x="10" y="48"/>
                </a:cubicBezTo>
                <a:cubicBezTo>
                  <a:pt x="27" y="25"/>
                  <a:pt x="82" y="0"/>
                  <a:pt x="82" y="0"/>
                </a:cubicBezTo>
                <a:cubicBezTo>
                  <a:pt x="123" y="14"/>
                  <a:pt x="109" y="21"/>
                  <a:pt x="130" y="0"/>
                </a:cubicBezTo>
                <a:close/>
              </a:path>
            </a:pathLst>
          </a:custGeom>
          <a:solidFill>
            <a:srgbClr val="003300"/>
          </a:solidFill>
          <a:ln w="12700" cap="sq" cmpd="sng">
            <a:solidFill>
              <a:srgbClr val="006600"/>
            </a:solidFill>
            <a:prstDash val="solid"/>
            <a:round/>
            <a:headEnd/>
            <a:tailEnd/>
          </a:ln>
        </p:spPr>
        <p:txBody>
          <a:bodyPr wrap="none" anchor="ctr"/>
          <a:lstStyle/>
          <a:p>
            <a:endParaRPr lang="tr-TR"/>
          </a:p>
        </p:txBody>
      </p:sp>
      <p:sp>
        <p:nvSpPr>
          <p:cNvPr id="80911" name="Freeform 24"/>
          <p:cNvSpPr>
            <a:spLocks/>
          </p:cNvSpPr>
          <p:nvPr/>
        </p:nvSpPr>
        <p:spPr bwMode="auto">
          <a:xfrm>
            <a:off x="7159625" y="3846513"/>
            <a:ext cx="382588" cy="252412"/>
          </a:xfrm>
          <a:custGeom>
            <a:avLst/>
            <a:gdLst>
              <a:gd name="T0" fmla="*/ 229200 w 217"/>
              <a:gd name="T1" fmla="*/ 0 h 168"/>
              <a:gd name="T2" fmla="*/ 377299 w 217"/>
              <a:gd name="T3" fmla="*/ 144235 h 168"/>
              <a:gd name="T4" fmla="*/ 123416 w 217"/>
              <a:gd name="T5" fmla="*/ 252412 h 168"/>
              <a:gd name="T6" fmla="*/ 38788 w 217"/>
              <a:gd name="T7" fmla="*/ 126206 h 168"/>
              <a:gd name="T8" fmla="*/ 17631 w 217"/>
              <a:gd name="T9" fmla="*/ 72118 h 168"/>
              <a:gd name="T10" fmla="*/ 144572 w 217"/>
              <a:gd name="T11" fmla="*/ 0 h 168"/>
              <a:gd name="T12" fmla="*/ 229200 w 217"/>
              <a:gd name="T13" fmla="*/ 0 h 168"/>
              <a:gd name="T14" fmla="*/ 0 60000 65536"/>
              <a:gd name="T15" fmla="*/ 0 60000 65536"/>
              <a:gd name="T16" fmla="*/ 0 60000 65536"/>
              <a:gd name="T17" fmla="*/ 0 60000 65536"/>
              <a:gd name="T18" fmla="*/ 0 60000 65536"/>
              <a:gd name="T19" fmla="*/ 0 60000 65536"/>
              <a:gd name="T20" fmla="*/ 0 60000 65536"/>
              <a:gd name="T21" fmla="*/ 0 w 217"/>
              <a:gd name="T22" fmla="*/ 0 h 168"/>
              <a:gd name="T23" fmla="*/ 217 w 217"/>
              <a:gd name="T24" fmla="*/ 168 h 1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7" h="168">
                <a:moveTo>
                  <a:pt x="130" y="0"/>
                </a:moveTo>
                <a:cubicBezTo>
                  <a:pt x="217" y="17"/>
                  <a:pt x="194" y="16"/>
                  <a:pt x="214" y="96"/>
                </a:cubicBezTo>
                <a:cubicBezTo>
                  <a:pt x="171" y="160"/>
                  <a:pt x="150" y="157"/>
                  <a:pt x="70" y="168"/>
                </a:cubicBezTo>
                <a:cubicBezTo>
                  <a:pt x="4" y="152"/>
                  <a:pt x="0" y="149"/>
                  <a:pt x="22" y="84"/>
                </a:cubicBezTo>
                <a:cubicBezTo>
                  <a:pt x="18" y="72"/>
                  <a:pt x="3" y="58"/>
                  <a:pt x="10" y="48"/>
                </a:cubicBezTo>
                <a:cubicBezTo>
                  <a:pt x="27" y="25"/>
                  <a:pt x="82" y="0"/>
                  <a:pt x="82" y="0"/>
                </a:cubicBezTo>
                <a:cubicBezTo>
                  <a:pt x="123" y="14"/>
                  <a:pt x="109" y="21"/>
                  <a:pt x="130" y="0"/>
                </a:cubicBezTo>
                <a:close/>
              </a:path>
            </a:pathLst>
          </a:custGeom>
          <a:solidFill>
            <a:srgbClr val="003300"/>
          </a:solidFill>
          <a:ln w="12700" cap="sq" cmpd="sng">
            <a:solidFill>
              <a:srgbClr val="006600"/>
            </a:solidFill>
            <a:prstDash val="solid"/>
            <a:round/>
            <a:headEnd/>
            <a:tailEnd/>
          </a:ln>
        </p:spPr>
        <p:txBody>
          <a:bodyPr wrap="none" anchor="ctr"/>
          <a:lstStyle/>
          <a:p>
            <a:endParaRPr lang="tr-TR"/>
          </a:p>
        </p:txBody>
      </p:sp>
      <p:grpSp>
        <p:nvGrpSpPr>
          <p:cNvPr id="3" name="Group 25"/>
          <p:cNvGrpSpPr>
            <a:grpSpLocks/>
          </p:cNvGrpSpPr>
          <p:nvPr/>
        </p:nvGrpSpPr>
        <p:grpSpPr bwMode="auto">
          <a:xfrm>
            <a:off x="381000" y="4183063"/>
            <a:ext cx="7273925" cy="84137"/>
            <a:chOff x="528" y="3360"/>
            <a:chExt cx="3264" cy="48"/>
          </a:xfrm>
        </p:grpSpPr>
        <p:sp>
          <p:nvSpPr>
            <p:cNvPr id="80966" name="Oval 26"/>
            <p:cNvSpPr>
              <a:spLocks noChangeArrowheads="1"/>
            </p:cNvSpPr>
            <p:nvPr/>
          </p:nvSpPr>
          <p:spPr bwMode="auto">
            <a:xfrm>
              <a:off x="768"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67" name="Oval 27"/>
            <p:cNvSpPr>
              <a:spLocks noChangeArrowheads="1"/>
            </p:cNvSpPr>
            <p:nvPr/>
          </p:nvSpPr>
          <p:spPr bwMode="auto">
            <a:xfrm>
              <a:off x="1152"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68" name="Oval 28"/>
            <p:cNvSpPr>
              <a:spLocks noChangeArrowheads="1"/>
            </p:cNvSpPr>
            <p:nvPr/>
          </p:nvSpPr>
          <p:spPr bwMode="auto">
            <a:xfrm>
              <a:off x="1536"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69" name="Oval 29"/>
            <p:cNvSpPr>
              <a:spLocks noChangeArrowheads="1"/>
            </p:cNvSpPr>
            <p:nvPr/>
          </p:nvSpPr>
          <p:spPr bwMode="auto">
            <a:xfrm>
              <a:off x="1920"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70" name="Oval 30"/>
            <p:cNvSpPr>
              <a:spLocks noChangeArrowheads="1"/>
            </p:cNvSpPr>
            <p:nvPr/>
          </p:nvSpPr>
          <p:spPr bwMode="auto">
            <a:xfrm>
              <a:off x="2304"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71" name="Oval 31"/>
            <p:cNvSpPr>
              <a:spLocks noChangeArrowheads="1"/>
            </p:cNvSpPr>
            <p:nvPr/>
          </p:nvSpPr>
          <p:spPr bwMode="auto">
            <a:xfrm>
              <a:off x="2688"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72" name="Oval 32"/>
            <p:cNvSpPr>
              <a:spLocks noChangeArrowheads="1"/>
            </p:cNvSpPr>
            <p:nvPr/>
          </p:nvSpPr>
          <p:spPr bwMode="auto">
            <a:xfrm>
              <a:off x="3072"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73" name="Oval 33"/>
            <p:cNvSpPr>
              <a:spLocks noChangeArrowheads="1"/>
            </p:cNvSpPr>
            <p:nvPr/>
          </p:nvSpPr>
          <p:spPr bwMode="auto">
            <a:xfrm>
              <a:off x="3456"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74" name="Line 34"/>
            <p:cNvSpPr>
              <a:spLocks noChangeShapeType="1"/>
            </p:cNvSpPr>
            <p:nvPr/>
          </p:nvSpPr>
          <p:spPr bwMode="auto">
            <a:xfrm>
              <a:off x="528" y="3396"/>
              <a:ext cx="3264" cy="0"/>
            </a:xfrm>
            <a:prstGeom prst="line">
              <a:avLst/>
            </a:prstGeom>
            <a:noFill/>
            <a:ln w="38100" cap="sq">
              <a:solidFill>
                <a:schemeClr val="bg2"/>
              </a:solidFill>
              <a:round/>
              <a:headEnd/>
              <a:tailEnd/>
            </a:ln>
          </p:spPr>
          <p:txBody>
            <a:bodyPr wrap="none" anchor="ctr"/>
            <a:lstStyle/>
            <a:p>
              <a:endParaRPr lang="tr-TR"/>
            </a:p>
          </p:txBody>
        </p:sp>
      </p:grpSp>
      <p:sp>
        <p:nvSpPr>
          <p:cNvPr id="80913" name="Rectangle 35"/>
          <p:cNvSpPr>
            <a:spLocks noChangeArrowheads="1"/>
          </p:cNvSpPr>
          <p:nvPr/>
        </p:nvSpPr>
        <p:spPr bwMode="auto">
          <a:xfrm>
            <a:off x="381000" y="2924175"/>
            <a:ext cx="7161213" cy="419100"/>
          </a:xfrm>
          <a:prstGeom prst="rect">
            <a:avLst/>
          </a:prstGeom>
          <a:solidFill>
            <a:srgbClr val="CC6600"/>
          </a:solidFill>
          <a:ln w="12700" cap="sq">
            <a:solidFill>
              <a:srgbClr val="CC6600"/>
            </a:solidFill>
            <a:miter lim="800000"/>
            <a:headEnd/>
            <a:tailEnd/>
          </a:ln>
        </p:spPr>
        <p:txBody>
          <a:bodyPr wrap="none" anchor="ctr"/>
          <a:lstStyle/>
          <a:p>
            <a:endParaRPr lang="tr-TR"/>
          </a:p>
        </p:txBody>
      </p:sp>
      <p:sp>
        <p:nvSpPr>
          <p:cNvPr id="80914" name="Text Box 36"/>
          <p:cNvSpPr txBox="1">
            <a:spLocks noChangeArrowheads="1"/>
          </p:cNvSpPr>
          <p:nvPr/>
        </p:nvSpPr>
        <p:spPr bwMode="auto">
          <a:xfrm>
            <a:off x="3273425" y="2914650"/>
            <a:ext cx="1530350" cy="457200"/>
          </a:xfrm>
          <a:prstGeom prst="rect">
            <a:avLst/>
          </a:prstGeom>
          <a:noFill/>
          <a:ln w="12700" cap="sq">
            <a:noFill/>
            <a:miter lim="800000"/>
            <a:headEnd/>
            <a:tailEnd/>
          </a:ln>
        </p:spPr>
        <p:txBody>
          <a:bodyPr wrap="none" anchor="ctr">
            <a:spAutoFit/>
          </a:bodyPr>
          <a:lstStyle/>
          <a:p>
            <a:pPr algn="ctr" eaLnBrk="0" hangingPunct="0"/>
            <a:r>
              <a:rPr lang="tr-TR" b="1"/>
              <a:t>Kuru alan</a:t>
            </a:r>
          </a:p>
        </p:txBody>
      </p:sp>
      <p:sp>
        <p:nvSpPr>
          <p:cNvPr id="80915" name="Text Box 37"/>
          <p:cNvSpPr txBox="1">
            <a:spLocks noChangeArrowheads="1"/>
          </p:cNvSpPr>
          <p:nvPr/>
        </p:nvSpPr>
        <p:spPr bwMode="auto">
          <a:xfrm>
            <a:off x="885117" y="903873"/>
            <a:ext cx="1098378" cy="338554"/>
          </a:xfrm>
          <a:prstGeom prst="rect">
            <a:avLst/>
          </a:prstGeom>
          <a:noFill/>
          <a:ln w="12700" cap="sq">
            <a:noFill/>
            <a:miter lim="800000"/>
            <a:headEnd/>
            <a:tailEnd/>
          </a:ln>
        </p:spPr>
        <p:txBody>
          <a:bodyPr wrap="none" anchor="ctr">
            <a:spAutoFit/>
          </a:bodyPr>
          <a:lstStyle/>
          <a:p>
            <a:pPr algn="ctr" eaLnBrk="0" hangingPunct="0"/>
            <a:r>
              <a:rPr lang="tr-TR" sz="1600" b="1" dirty="0">
                <a:solidFill>
                  <a:srgbClr val="C00000"/>
                </a:solidFill>
              </a:rPr>
              <a:t>Damlatıcı</a:t>
            </a:r>
          </a:p>
        </p:txBody>
      </p:sp>
      <p:sp>
        <p:nvSpPr>
          <p:cNvPr id="80916" name="Text Box 38"/>
          <p:cNvSpPr txBox="1">
            <a:spLocks noChangeArrowheads="1"/>
          </p:cNvSpPr>
          <p:nvPr/>
        </p:nvSpPr>
        <p:spPr bwMode="auto">
          <a:xfrm>
            <a:off x="3058023" y="1210261"/>
            <a:ext cx="684803" cy="338554"/>
          </a:xfrm>
          <a:prstGeom prst="rect">
            <a:avLst/>
          </a:prstGeom>
          <a:noFill/>
          <a:ln w="12700" cap="sq">
            <a:noFill/>
            <a:miter lim="800000"/>
            <a:headEnd/>
            <a:tailEnd/>
          </a:ln>
        </p:spPr>
        <p:txBody>
          <a:bodyPr wrap="none" anchor="ctr">
            <a:spAutoFit/>
          </a:bodyPr>
          <a:lstStyle/>
          <a:p>
            <a:pPr algn="ctr" eaLnBrk="0" hangingPunct="0"/>
            <a:r>
              <a:rPr lang="tr-TR" sz="1600" b="1" dirty="0">
                <a:solidFill>
                  <a:srgbClr val="C00000"/>
                </a:solidFill>
              </a:rPr>
              <a:t>Ağaç</a:t>
            </a:r>
          </a:p>
        </p:txBody>
      </p:sp>
      <p:sp>
        <p:nvSpPr>
          <p:cNvPr id="80917" name="Text Box 39"/>
          <p:cNvSpPr txBox="1">
            <a:spLocks noChangeArrowheads="1"/>
          </p:cNvSpPr>
          <p:nvPr/>
        </p:nvSpPr>
        <p:spPr bwMode="auto">
          <a:xfrm>
            <a:off x="4600933" y="875298"/>
            <a:ext cx="1863010" cy="338554"/>
          </a:xfrm>
          <a:prstGeom prst="rect">
            <a:avLst/>
          </a:prstGeom>
          <a:noFill/>
          <a:ln w="12700" cap="sq">
            <a:noFill/>
            <a:miter lim="800000"/>
            <a:headEnd/>
            <a:tailEnd/>
          </a:ln>
        </p:spPr>
        <p:txBody>
          <a:bodyPr wrap="none" anchor="ctr">
            <a:spAutoFit/>
          </a:bodyPr>
          <a:lstStyle/>
          <a:p>
            <a:pPr algn="ctr" eaLnBrk="0" hangingPunct="0"/>
            <a:r>
              <a:rPr lang="tr-TR" sz="1600" b="1" dirty="0" err="1">
                <a:solidFill>
                  <a:srgbClr val="C00000"/>
                </a:solidFill>
              </a:rPr>
              <a:t>Lateral</a:t>
            </a:r>
            <a:r>
              <a:rPr lang="tr-TR" sz="1600" b="1" dirty="0">
                <a:solidFill>
                  <a:srgbClr val="C00000"/>
                </a:solidFill>
              </a:rPr>
              <a:t> boru hattı</a:t>
            </a:r>
          </a:p>
        </p:txBody>
      </p:sp>
      <p:sp>
        <p:nvSpPr>
          <p:cNvPr id="80918" name="Text Box 40"/>
          <p:cNvSpPr txBox="1">
            <a:spLocks noChangeArrowheads="1"/>
          </p:cNvSpPr>
          <p:nvPr/>
        </p:nvSpPr>
        <p:spPr bwMode="auto">
          <a:xfrm>
            <a:off x="2990850" y="4154488"/>
            <a:ext cx="1885950" cy="457200"/>
          </a:xfrm>
          <a:prstGeom prst="rect">
            <a:avLst/>
          </a:prstGeom>
          <a:noFill/>
          <a:ln w="12700" cap="sq">
            <a:noFill/>
            <a:miter lim="800000"/>
            <a:headEnd/>
            <a:tailEnd/>
          </a:ln>
        </p:spPr>
        <p:txBody>
          <a:bodyPr wrap="none" anchor="ctr">
            <a:spAutoFit/>
          </a:bodyPr>
          <a:lstStyle/>
          <a:p>
            <a:pPr algn="ctr" eaLnBrk="0" hangingPunct="0"/>
            <a:r>
              <a:rPr lang="tr-TR" b="1" dirty="0"/>
              <a:t>Islatılan alan</a:t>
            </a:r>
          </a:p>
        </p:txBody>
      </p:sp>
      <p:sp>
        <p:nvSpPr>
          <p:cNvPr id="80919" name="Line 41"/>
          <p:cNvSpPr>
            <a:spLocks noChangeShapeType="1"/>
          </p:cNvSpPr>
          <p:nvPr/>
        </p:nvSpPr>
        <p:spPr bwMode="auto">
          <a:xfrm>
            <a:off x="949325" y="4937125"/>
            <a:ext cx="0" cy="168275"/>
          </a:xfrm>
          <a:prstGeom prst="line">
            <a:avLst/>
          </a:prstGeom>
          <a:noFill/>
          <a:ln w="3175" cap="sq">
            <a:solidFill>
              <a:schemeClr val="tx1"/>
            </a:solidFill>
            <a:round/>
            <a:headEnd/>
            <a:tailEnd/>
          </a:ln>
        </p:spPr>
        <p:txBody>
          <a:bodyPr wrap="none" anchor="ctr"/>
          <a:lstStyle/>
          <a:p>
            <a:endParaRPr lang="tr-TR"/>
          </a:p>
        </p:txBody>
      </p:sp>
      <p:sp>
        <p:nvSpPr>
          <p:cNvPr id="80920" name="Line 42"/>
          <p:cNvSpPr>
            <a:spLocks noChangeShapeType="1"/>
          </p:cNvSpPr>
          <p:nvPr/>
        </p:nvSpPr>
        <p:spPr bwMode="auto">
          <a:xfrm>
            <a:off x="1744663" y="4937125"/>
            <a:ext cx="0" cy="168275"/>
          </a:xfrm>
          <a:prstGeom prst="line">
            <a:avLst/>
          </a:prstGeom>
          <a:noFill/>
          <a:ln w="3175" cap="sq">
            <a:solidFill>
              <a:schemeClr val="tx1"/>
            </a:solidFill>
            <a:round/>
            <a:headEnd/>
            <a:tailEnd/>
          </a:ln>
        </p:spPr>
        <p:txBody>
          <a:bodyPr wrap="none" anchor="ctr"/>
          <a:lstStyle/>
          <a:p>
            <a:endParaRPr lang="tr-TR"/>
          </a:p>
        </p:txBody>
      </p:sp>
      <p:sp>
        <p:nvSpPr>
          <p:cNvPr id="80921" name="Line 43"/>
          <p:cNvSpPr>
            <a:spLocks noChangeShapeType="1"/>
          </p:cNvSpPr>
          <p:nvPr/>
        </p:nvSpPr>
        <p:spPr bwMode="auto">
          <a:xfrm>
            <a:off x="949325" y="5021263"/>
            <a:ext cx="795338" cy="0"/>
          </a:xfrm>
          <a:prstGeom prst="line">
            <a:avLst/>
          </a:prstGeom>
          <a:noFill/>
          <a:ln w="3175" cap="sq">
            <a:solidFill>
              <a:schemeClr val="tx1"/>
            </a:solidFill>
            <a:round/>
            <a:headEnd type="triangle" w="med" len="med"/>
            <a:tailEnd type="triangle" w="med" len="med"/>
          </a:ln>
        </p:spPr>
        <p:txBody>
          <a:bodyPr wrap="none" anchor="ctr"/>
          <a:lstStyle/>
          <a:p>
            <a:endParaRPr lang="tr-TR"/>
          </a:p>
        </p:txBody>
      </p:sp>
      <p:sp>
        <p:nvSpPr>
          <p:cNvPr id="80922" name="Line 44"/>
          <p:cNvSpPr>
            <a:spLocks noChangeShapeType="1"/>
          </p:cNvSpPr>
          <p:nvPr/>
        </p:nvSpPr>
        <p:spPr bwMode="auto">
          <a:xfrm>
            <a:off x="8280400" y="2336800"/>
            <a:ext cx="341313" cy="0"/>
          </a:xfrm>
          <a:prstGeom prst="line">
            <a:avLst/>
          </a:prstGeom>
          <a:noFill/>
          <a:ln w="3175" cap="sq">
            <a:solidFill>
              <a:schemeClr val="tx1"/>
            </a:solidFill>
            <a:round/>
            <a:headEnd/>
            <a:tailEnd/>
          </a:ln>
        </p:spPr>
        <p:txBody>
          <a:bodyPr wrap="none" anchor="ctr"/>
          <a:lstStyle/>
          <a:p>
            <a:endParaRPr lang="tr-TR"/>
          </a:p>
        </p:txBody>
      </p:sp>
      <p:sp>
        <p:nvSpPr>
          <p:cNvPr id="80923" name="Line 45"/>
          <p:cNvSpPr>
            <a:spLocks noChangeShapeType="1"/>
          </p:cNvSpPr>
          <p:nvPr/>
        </p:nvSpPr>
        <p:spPr bwMode="auto">
          <a:xfrm>
            <a:off x="8261350" y="3994150"/>
            <a:ext cx="341313" cy="0"/>
          </a:xfrm>
          <a:prstGeom prst="line">
            <a:avLst/>
          </a:prstGeom>
          <a:noFill/>
          <a:ln w="3175" cap="sq">
            <a:solidFill>
              <a:schemeClr val="tx1"/>
            </a:solidFill>
            <a:round/>
            <a:headEnd/>
            <a:tailEnd/>
          </a:ln>
        </p:spPr>
        <p:txBody>
          <a:bodyPr wrap="none" anchor="ctr"/>
          <a:lstStyle/>
          <a:p>
            <a:endParaRPr lang="tr-TR"/>
          </a:p>
        </p:txBody>
      </p:sp>
      <p:sp>
        <p:nvSpPr>
          <p:cNvPr id="80924" name="Line 46"/>
          <p:cNvSpPr>
            <a:spLocks noChangeShapeType="1"/>
          </p:cNvSpPr>
          <p:nvPr/>
        </p:nvSpPr>
        <p:spPr bwMode="auto">
          <a:xfrm>
            <a:off x="8451850" y="2336800"/>
            <a:ext cx="0" cy="1657350"/>
          </a:xfrm>
          <a:prstGeom prst="line">
            <a:avLst/>
          </a:prstGeom>
          <a:noFill/>
          <a:ln w="3175" cap="sq">
            <a:solidFill>
              <a:schemeClr val="tx1"/>
            </a:solidFill>
            <a:round/>
            <a:headEnd type="triangle" w="med" len="med"/>
            <a:tailEnd type="triangle" w="med" len="med"/>
          </a:ln>
        </p:spPr>
        <p:txBody>
          <a:bodyPr wrap="none" anchor="ctr"/>
          <a:lstStyle/>
          <a:p>
            <a:endParaRPr lang="tr-TR"/>
          </a:p>
        </p:txBody>
      </p:sp>
      <p:sp>
        <p:nvSpPr>
          <p:cNvPr id="80925" name="Text Box 47"/>
          <p:cNvSpPr txBox="1">
            <a:spLocks noChangeArrowheads="1"/>
          </p:cNvSpPr>
          <p:nvPr/>
        </p:nvSpPr>
        <p:spPr bwMode="auto">
          <a:xfrm>
            <a:off x="1108997" y="4617522"/>
            <a:ext cx="433131" cy="369332"/>
          </a:xfrm>
          <a:prstGeom prst="rect">
            <a:avLst/>
          </a:prstGeom>
          <a:noFill/>
          <a:ln w="12700" cap="sq">
            <a:noFill/>
            <a:miter lim="800000"/>
            <a:headEnd/>
            <a:tailEnd/>
          </a:ln>
        </p:spPr>
        <p:txBody>
          <a:bodyPr wrap="none" anchor="ctr">
            <a:spAutoFit/>
          </a:bodyPr>
          <a:lstStyle/>
          <a:p>
            <a:pPr algn="ctr" eaLnBrk="0" hangingPunct="0"/>
            <a:r>
              <a:rPr lang="tr-TR" b="1" dirty="0" err="1">
                <a:solidFill>
                  <a:srgbClr val="C00000"/>
                </a:solidFill>
              </a:rPr>
              <a:t>S</a:t>
            </a:r>
            <a:r>
              <a:rPr lang="tr-TR" b="1" baseline="-25000" dirty="0" err="1">
                <a:solidFill>
                  <a:srgbClr val="C00000"/>
                </a:solidFill>
              </a:rPr>
              <a:t>d</a:t>
            </a:r>
            <a:endParaRPr lang="tr-TR" b="1" dirty="0">
              <a:solidFill>
                <a:srgbClr val="C00000"/>
              </a:solidFill>
            </a:endParaRPr>
          </a:p>
        </p:txBody>
      </p:sp>
      <p:sp>
        <p:nvSpPr>
          <p:cNvPr id="80926" name="Text Box 48"/>
          <p:cNvSpPr txBox="1">
            <a:spLocks noChangeArrowheads="1"/>
          </p:cNvSpPr>
          <p:nvPr/>
        </p:nvSpPr>
        <p:spPr bwMode="auto">
          <a:xfrm rot="5400000">
            <a:off x="8291896" y="3201087"/>
            <a:ext cx="1094607" cy="369332"/>
          </a:xfrm>
          <a:prstGeom prst="rect">
            <a:avLst/>
          </a:prstGeom>
          <a:noFill/>
          <a:ln w="12700" cap="sq">
            <a:noFill/>
            <a:miter lim="800000"/>
            <a:headEnd/>
            <a:tailEnd/>
          </a:ln>
        </p:spPr>
        <p:txBody>
          <a:bodyPr wrap="square" anchor="ctr">
            <a:spAutoFit/>
          </a:bodyPr>
          <a:lstStyle/>
          <a:p>
            <a:pPr algn="ctr" eaLnBrk="0" hangingPunct="0"/>
            <a:r>
              <a:rPr lang="tr-TR" b="1" dirty="0" err="1" smtClean="0">
                <a:solidFill>
                  <a:srgbClr val="C00000"/>
                </a:solidFill>
              </a:rPr>
              <a:t>S</a:t>
            </a:r>
            <a:r>
              <a:rPr lang="tr-TR" b="1" baseline="-25000" dirty="0" err="1" smtClean="0">
                <a:solidFill>
                  <a:srgbClr val="C00000"/>
                </a:solidFill>
              </a:rPr>
              <a:t>s</a:t>
            </a:r>
            <a:r>
              <a:rPr lang="tr-TR" b="1" dirty="0" smtClean="0">
                <a:solidFill>
                  <a:srgbClr val="C00000"/>
                </a:solidFill>
              </a:rPr>
              <a:t>= 5 m</a:t>
            </a:r>
            <a:endParaRPr lang="tr-TR" b="1" dirty="0">
              <a:solidFill>
                <a:srgbClr val="C00000"/>
              </a:solidFill>
            </a:endParaRPr>
          </a:p>
        </p:txBody>
      </p:sp>
      <p:sp>
        <p:nvSpPr>
          <p:cNvPr id="80927" name="Line 49"/>
          <p:cNvSpPr>
            <a:spLocks noChangeShapeType="1"/>
          </p:cNvSpPr>
          <p:nvPr/>
        </p:nvSpPr>
        <p:spPr bwMode="auto">
          <a:xfrm flipV="1">
            <a:off x="949325" y="1289050"/>
            <a:ext cx="341313" cy="754063"/>
          </a:xfrm>
          <a:prstGeom prst="line">
            <a:avLst/>
          </a:prstGeom>
          <a:noFill/>
          <a:ln w="3175" cap="sq">
            <a:solidFill>
              <a:schemeClr val="tx1"/>
            </a:solidFill>
            <a:round/>
            <a:headEnd type="triangle" w="med" len="med"/>
            <a:tailEnd/>
          </a:ln>
        </p:spPr>
        <p:txBody>
          <a:bodyPr wrap="none" anchor="ctr"/>
          <a:lstStyle/>
          <a:p>
            <a:endParaRPr lang="tr-TR"/>
          </a:p>
        </p:txBody>
      </p:sp>
      <p:sp>
        <p:nvSpPr>
          <p:cNvPr id="80928" name="Line 50"/>
          <p:cNvSpPr>
            <a:spLocks noChangeShapeType="1"/>
          </p:cNvSpPr>
          <p:nvPr/>
        </p:nvSpPr>
        <p:spPr bwMode="auto">
          <a:xfrm flipH="1">
            <a:off x="2427288" y="1666875"/>
            <a:ext cx="909637" cy="669925"/>
          </a:xfrm>
          <a:prstGeom prst="line">
            <a:avLst/>
          </a:prstGeom>
          <a:noFill/>
          <a:ln w="3175" cap="sq">
            <a:solidFill>
              <a:schemeClr val="tx1"/>
            </a:solidFill>
            <a:round/>
            <a:headEnd/>
            <a:tailEnd type="triangle" w="med" len="med"/>
          </a:ln>
        </p:spPr>
        <p:txBody>
          <a:bodyPr wrap="none" anchor="ctr"/>
          <a:lstStyle/>
          <a:p>
            <a:endParaRPr lang="tr-TR"/>
          </a:p>
        </p:txBody>
      </p:sp>
      <p:sp>
        <p:nvSpPr>
          <p:cNvPr id="80929" name="Line 51"/>
          <p:cNvSpPr>
            <a:spLocks noChangeShapeType="1"/>
          </p:cNvSpPr>
          <p:nvPr/>
        </p:nvSpPr>
        <p:spPr bwMode="auto">
          <a:xfrm>
            <a:off x="5495925" y="1246188"/>
            <a:ext cx="0" cy="839787"/>
          </a:xfrm>
          <a:prstGeom prst="line">
            <a:avLst/>
          </a:prstGeom>
          <a:noFill/>
          <a:ln w="3175" cap="sq">
            <a:solidFill>
              <a:schemeClr val="tx1"/>
            </a:solidFill>
            <a:round/>
            <a:headEnd/>
            <a:tailEnd type="triangle" w="med" len="med"/>
          </a:ln>
        </p:spPr>
        <p:txBody>
          <a:bodyPr wrap="none" anchor="ctr"/>
          <a:lstStyle/>
          <a:p>
            <a:endParaRPr lang="tr-TR"/>
          </a:p>
        </p:txBody>
      </p:sp>
      <p:sp>
        <p:nvSpPr>
          <p:cNvPr id="80930" name="Line 52"/>
          <p:cNvSpPr>
            <a:spLocks noChangeShapeType="1"/>
          </p:cNvSpPr>
          <p:nvPr/>
        </p:nvSpPr>
        <p:spPr bwMode="auto">
          <a:xfrm>
            <a:off x="4132263" y="4937125"/>
            <a:ext cx="0" cy="168275"/>
          </a:xfrm>
          <a:prstGeom prst="line">
            <a:avLst/>
          </a:prstGeom>
          <a:noFill/>
          <a:ln w="3175" cap="sq">
            <a:solidFill>
              <a:schemeClr val="tx1"/>
            </a:solidFill>
            <a:round/>
            <a:headEnd/>
            <a:tailEnd/>
          </a:ln>
        </p:spPr>
        <p:txBody>
          <a:bodyPr wrap="none" anchor="ctr"/>
          <a:lstStyle/>
          <a:p>
            <a:endParaRPr lang="tr-TR"/>
          </a:p>
        </p:txBody>
      </p:sp>
      <p:sp>
        <p:nvSpPr>
          <p:cNvPr id="80931" name="Line 53"/>
          <p:cNvSpPr>
            <a:spLocks noChangeShapeType="1"/>
          </p:cNvSpPr>
          <p:nvPr/>
        </p:nvSpPr>
        <p:spPr bwMode="auto">
          <a:xfrm>
            <a:off x="5837238" y="4937125"/>
            <a:ext cx="0" cy="168275"/>
          </a:xfrm>
          <a:prstGeom prst="line">
            <a:avLst/>
          </a:prstGeom>
          <a:noFill/>
          <a:ln w="3175" cap="sq">
            <a:solidFill>
              <a:schemeClr val="tx1"/>
            </a:solidFill>
            <a:round/>
            <a:headEnd/>
            <a:tailEnd/>
          </a:ln>
        </p:spPr>
        <p:txBody>
          <a:bodyPr wrap="none" anchor="ctr"/>
          <a:lstStyle/>
          <a:p>
            <a:endParaRPr lang="tr-TR"/>
          </a:p>
        </p:txBody>
      </p:sp>
      <p:sp>
        <p:nvSpPr>
          <p:cNvPr id="80932" name="Line 54"/>
          <p:cNvSpPr>
            <a:spLocks noChangeShapeType="1"/>
          </p:cNvSpPr>
          <p:nvPr/>
        </p:nvSpPr>
        <p:spPr bwMode="auto">
          <a:xfrm>
            <a:off x="4132263" y="5021263"/>
            <a:ext cx="1704975" cy="0"/>
          </a:xfrm>
          <a:prstGeom prst="line">
            <a:avLst/>
          </a:prstGeom>
          <a:noFill/>
          <a:ln w="3175" cap="sq">
            <a:solidFill>
              <a:schemeClr val="tx1"/>
            </a:solidFill>
            <a:round/>
            <a:headEnd type="triangle" w="med" len="med"/>
            <a:tailEnd type="triangle" w="med" len="med"/>
          </a:ln>
        </p:spPr>
        <p:txBody>
          <a:bodyPr wrap="none" anchor="ctr"/>
          <a:lstStyle/>
          <a:p>
            <a:endParaRPr lang="tr-TR"/>
          </a:p>
        </p:txBody>
      </p:sp>
      <p:sp>
        <p:nvSpPr>
          <p:cNvPr id="80933" name="Text Box 55"/>
          <p:cNvSpPr txBox="1">
            <a:spLocks noChangeArrowheads="1"/>
          </p:cNvSpPr>
          <p:nvPr/>
        </p:nvSpPr>
        <p:spPr bwMode="auto">
          <a:xfrm>
            <a:off x="4768850" y="4617522"/>
            <a:ext cx="1243310" cy="369332"/>
          </a:xfrm>
          <a:prstGeom prst="rect">
            <a:avLst/>
          </a:prstGeom>
          <a:noFill/>
          <a:ln w="12700" cap="sq">
            <a:noFill/>
            <a:miter lim="800000"/>
            <a:headEnd/>
            <a:tailEnd/>
          </a:ln>
        </p:spPr>
        <p:txBody>
          <a:bodyPr wrap="square" anchor="ctr">
            <a:spAutoFit/>
          </a:bodyPr>
          <a:lstStyle/>
          <a:p>
            <a:pPr algn="ctr" eaLnBrk="0" hangingPunct="0"/>
            <a:r>
              <a:rPr lang="tr-TR" b="1" dirty="0" err="1" smtClean="0">
                <a:solidFill>
                  <a:srgbClr val="C00000"/>
                </a:solidFill>
              </a:rPr>
              <a:t>S</a:t>
            </a:r>
            <a:r>
              <a:rPr lang="tr-TR" b="1" baseline="-25000" dirty="0" err="1" smtClean="0">
                <a:solidFill>
                  <a:srgbClr val="C00000"/>
                </a:solidFill>
              </a:rPr>
              <a:t>a</a:t>
            </a:r>
            <a:r>
              <a:rPr lang="tr-TR" b="1" baseline="-25000" dirty="0" smtClean="0">
                <a:solidFill>
                  <a:srgbClr val="C00000"/>
                </a:solidFill>
              </a:rPr>
              <a:t> </a:t>
            </a:r>
            <a:r>
              <a:rPr lang="tr-TR" b="1" dirty="0" smtClean="0">
                <a:solidFill>
                  <a:srgbClr val="C00000"/>
                </a:solidFill>
              </a:rPr>
              <a:t>= 4 m </a:t>
            </a:r>
            <a:endParaRPr lang="tr-TR" b="1" dirty="0">
              <a:solidFill>
                <a:srgbClr val="C00000"/>
              </a:solidFill>
            </a:endParaRPr>
          </a:p>
        </p:txBody>
      </p:sp>
      <p:grpSp>
        <p:nvGrpSpPr>
          <p:cNvPr id="4" name="Group 56"/>
          <p:cNvGrpSpPr>
            <a:grpSpLocks/>
          </p:cNvGrpSpPr>
          <p:nvPr/>
        </p:nvGrpSpPr>
        <p:grpSpPr bwMode="auto">
          <a:xfrm>
            <a:off x="381000" y="2001838"/>
            <a:ext cx="7273925" cy="84137"/>
            <a:chOff x="528" y="3360"/>
            <a:chExt cx="3264" cy="48"/>
          </a:xfrm>
        </p:grpSpPr>
        <p:sp>
          <p:nvSpPr>
            <p:cNvPr id="80957" name="Oval 57"/>
            <p:cNvSpPr>
              <a:spLocks noChangeArrowheads="1"/>
            </p:cNvSpPr>
            <p:nvPr/>
          </p:nvSpPr>
          <p:spPr bwMode="auto">
            <a:xfrm>
              <a:off x="768"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58" name="Oval 58"/>
            <p:cNvSpPr>
              <a:spLocks noChangeArrowheads="1"/>
            </p:cNvSpPr>
            <p:nvPr/>
          </p:nvSpPr>
          <p:spPr bwMode="auto">
            <a:xfrm>
              <a:off x="1152"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59" name="Oval 59"/>
            <p:cNvSpPr>
              <a:spLocks noChangeArrowheads="1"/>
            </p:cNvSpPr>
            <p:nvPr/>
          </p:nvSpPr>
          <p:spPr bwMode="auto">
            <a:xfrm>
              <a:off x="1536"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60" name="Oval 60"/>
            <p:cNvSpPr>
              <a:spLocks noChangeArrowheads="1"/>
            </p:cNvSpPr>
            <p:nvPr/>
          </p:nvSpPr>
          <p:spPr bwMode="auto">
            <a:xfrm>
              <a:off x="1920"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61" name="Oval 61"/>
            <p:cNvSpPr>
              <a:spLocks noChangeArrowheads="1"/>
            </p:cNvSpPr>
            <p:nvPr/>
          </p:nvSpPr>
          <p:spPr bwMode="auto">
            <a:xfrm>
              <a:off x="2304"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62" name="Oval 62"/>
            <p:cNvSpPr>
              <a:spLocks noChangeArrowheads="1"/>
            </p:cNvSpPr>
            <p:nvPr/>
          </p:nvSpPr>
          <p:spPr bwMode="auto">
            <a:xfrm>
              <a:off x="2688"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63" name="Oval 63"/>
            <p:cNvSpPr>
              <a:spLocks noChangeArrowheads="1"/>
            </p:cNvSpPr>
            <p:nvPr/>
          </p:nvSpPr>
          <p:spPr bwMode="auto">
            <a:xfrm>
              <a:off x="3072"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64" name="Oval 64"/>
            <p:cNvSpPr>
              <a:spLocks noChangeArrowheads="1"/>
            </p:cNvSpPr>
            <p:nvPr/>
          </p:nvSpPr>
          <p:spPr bwMode="auto">
            <a:xfrm>
              <a:off x="3456"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65" name="Line 65"/>
            <p:cNvSpPr>
              <a:spLocks noChangeShapeType="1"/>
            </p:cNvSpPr>
            <p:nvPr/>
          </p:nvSpPr>
          <p:spPr bwMode="auto">
            <a:xfrm>
              <a:off x="528" y="3396"/>
              <a:ext cx="3264" cy="0"/>
            </a:xfrm>
            <a:prstGeom prst="line">
              <a:avLst/>
            </a:prstGeom>
            <a:noFill/>
            <a:ln w="38100" cap="sq">
              <a:solidFill>
                <a:schemeClr val="bg2"/>
              </a:solidFill>
              <a:round/>
              <a:headEnd/>
              <a:tailEnd/>
            </a:ln>
          </p:spPr>
          <p:txBody>
            <a:bodyPr wrap="none" anchor="ctr"/>
            <a:lstStyle/>
            <a:p>
              <a:endParaRPr lang="tr-TR"/>
            </a:p>
          </p:txBody>
        </p:sp>
      </p:grpSp>
      <p:grpSp>
        <p:nvGrpSpPr>
          <p:cNvPr id="5" name="Group 66"/>
          <p:cNvGrpSpPr>
            <a:grpSpLocks/>
          </p:cNvGrpSpPr>
          <p:nvPr/>
        </p:nvGrpSpPr>
        <p:grpSpPr bwMode="auto">
          <a:xfrm>
            <a:off x="381000" y="3595688"/>
            <a:ext cx="7273925" cy="84137"/>
            <a:chOff x="528" y="3360"/>
            <a:chExt cx="3264" cy="48"/>
          </a:xfrm>
        </p:grpSpPr>
        <p:sp>
          <p:nvSpPr>
            <p:cNvPr id="80948" name="Oval 67"/>
            <p:cNvSpPr>
              <a:spLocks noChangeArrowheads="1"/>
            </p:cNvSpPr>
            <p:nvPr/>
          </p:nvSpPr>
          <p:spPr bwMode="auto">
            <a:xfrm>
              <a:off x="768"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49" name="Oval 68"/>
            <p:cNvSpPr>
              <a:spLocks noChangeArrowheads="1"/>
            </p:cNvSpPr>
            <p:nvPr/>
          </p:nvSpPr>
          <p:spPr bwMode="auto">
            <a:xfrm>
              <a:off x="1152"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50" name="Oval 69"/>
            <p:cNvSpPr>
              <a:spLocks noChangeArrowheads="1"/>
            </p:cNvSpPr>
            <p:nvPr/>
          </p:nvSpPr>
          <p:spPr bwMode="auto">
            <a:xfrm>
              <a:off x="1536"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51" name="Oval 70"/>
            <p:cNvSpPr>
              <a:spLocks noChangeArrowheads="1"/>
            </p:cNvSpPr>
            <p:nvPr/>
          </p:nvSpPr>
          <p:spPr bwMode="auto">
            <a:xfrm>
              <a:off x="1920"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52" name="Oval 71"/>
            <p:cNvSpPr>
              <a:spLocks noChangeArrowheads="1"/>
            </p:cNvSpPr>
            <p:nvPr/>
          </p:nvSpPr>
          <p:spPr bwMode="auto">
            <a:xfrm>
              <a:off x="2304"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53" name="Oval 72"/>
            <p:cNvSpPr>
              <a:spLocks noChangeArrowheads="1"/>
            </p:cNvSpPr>
            <p:nvPr/>
          </p:nvSpPr>
          <p:spPr bwMode="auto">
            <a:xfrm>
              <a:off x="2688"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54" name="Oval 73"/>
            <p:cNvSpPr>
              <a:spLocks noChangeArrowheads="1"/>
            </p:cNvSpPr>
            <p:nvPr/>
          </p:nvSpPr>
          <p:spPr bwMode="auto">
            <a:xfrm>
              <a:off x="3072"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55" name="Oval 74"/>
            <p:cNvSpPr>
              <a:spLocks noChangeArrowheads="1"/>
            </p:cNvSpPr>
            <p:nvPr/>
          </p:nvSpPr>
          <p:spPr bwMode="auto">
            <a:xfrm>
              <a:off x="3456"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56" name="Line 75"/>
            <p:cNvSpPr>
              <a:spLocks noChangeShapeType="1"/>
            </p:cNvSpPr>
            <p:nvPr/>
          </p:nvSpPr>
          <p:spPr bwMode="auto">
            <a:xfrm>
              <a:off x="528" y="3396"/>
              <a:ext cx="3264" cy="0"/>
            </a:xfrm>
            <a:prstGeom prst="line">
              <a:avLst/>
            </a:prstGeom>
            <a:noFill/>
            <a:ln w="38100" cap="sq">
              <a:solidFill>
                <a:schemeClr val="bg2"/>
              </a:solidFill>
              <a:round/>
              <a:headEnd/>
              <a:tailEnd/>
            </a:ln>
          </p:spPr>
          <p:txBody>
            <a:bodyPr wrap="none" anchor="ctr"/>
            <a:lstStyle/>
            <a:p>
              <a:endParaRPr lang="tr-TR"/>
            </a:p>
          </p:txBody>
        </p:sp>
      </p:grpSp>
      <p:sp>
        <p:nvSpPr>
          <p:cNvPr id="80936" name="Line 76"/>
          <p:cNvSpPr>
            <a:spLocks noChangeShapeType="1"/>
          </p:cNvSpPr>
          <p:nvPr/>
        </p:nvSpPr>
        <p:spPr bwMode="auto">
          <a:xfrm>
            <a:off x="7731125" y="2589213"/>
            <a:ext cx="341313" cy="0"/>
          </a:xfrm>
          <a:prstGeom prst="line">
            <a:avLst/>
          </a:prstGeom>
          <a:noFill/>
          <a:ln w="3175" cap="sq">
            <a:solidFill>
              <a:schemeClr val="tx1"/>
            </a:solidFill>
            <a:round/>
            <a:headEnd/>
            <a:tailEnd/>
          </a:ln>
        </p:spPr>
        <p:txBody>
          <a:bodyPr wrap="none" anchor="ctr"/>
          <a:lstStyle/>
          <a:p>
            <a:endParaRPr lang="tr-TR"/>
          </a:p>
        </p:txBody>
      </p:sp>
      <p:sp>
        <p:nvSpPr>
          <p:cNvPr id="80937" name="Line 77"/>
          <p:cNvSpPr>
            <a:spLocks noChangeShapeType="1"/>
          </p:cNvSpPr>
          <p:nvPr/>
        </p:nvSpPr>
        <p:spPr bwMode="auto">
          <a:xfrm>
            <a:off x="7731125" y="2103438"/>
            <a:ext cx="341313" cy="0"/>
          </a:xfrm>
          <a:prstGeom prst="line">
            <a:avLst/>
          </a:prstGeom>
          <a:noFill/>
          <a:ln w="3175" cap="sq">
            <a:solidFill>
              <a:schemeClr val="tx1"/>
            </a:solidFill>
            <a:round/>
            <a:headEnd/>
            <a:tailEnd/>
          </a:ln>
        </p:spPr>
        <p:txBody>
          <a:bodyPr wrap="none" anchor="ctr"/>
          <a:lstStyle/>
          <a:p>
            <a:endParaRPr lang="tr-TR"/>
          </a:p>
        </p:txBody>
      </p:sp>
      <p:sp>
        <p:nvSpPr>
          <p:cNvPr id="80938" name="Line 78"/>
          <p:cNvSpPr>
            <a:spLocks noChangeShapeType="1"/>
          </p:cNvSpPr>
          <p:nvPr/>
        </p:nvSpPr>
        <p:spPr bwMode="auto">
          <a:xfrm>
            <a:off x="7883525" y="2085975"/>
            <a:ext cx="0" cy="503238"/>
          </a:xfrm>
          <a:prstGeom prst="line">
            <a:avLst/>
          </a:prstGeom>
          <a:noFill/>
          <a:ln w="3175" cap="sq">
            <a:solidFill>
              <a:schemeClr val="tx1"/>
            </a:solidFill>
            <a:round/>
            <a:headEnd type="triangle" w="med" len="med"/>
            <a:tailEnd type="triangle" w="med" len="med"/>
          </a:ln>
        </p:spPr>
        <p:txBody>
          <a:bodyPr wrap="none" anchor="ctr"/>
          <a:lstStyle/>
          <a:p>
            <a:endParaRPr lang="tr-TR"/>
          </a:p>
        </p:txBody>
      </p:sp>
      <p:sp>
        <p:nvSpPr>
          <p:cNvPr id="80939" name="Text Box 79"/>
          <p:cNvSpPr txBox="1">
            <a:spLocks noChangeArrowheads="1"/>
          </p:cNvSpPr>
          <p:nvPr/>
        </p:nvSpPr>
        <p:spPr bwMode="auto">
          <a:xfrm>
            <a:off x="7900374" y="1286703"/>
            <a:ext cx="920098" cy="353943"/>
          </a:xfrm>
          <a:prstGeom prst="rect">
            <a:avLst/>
          </a:prstGeom>
          <a:noFill/>
          <a:ln w="12700" cap="sq">
            <a:noFill/>
            <a:miter lim="800000"/>
            <a:headEnd/>
            <a:tailEnd/>
          </a:ln>
        </p:spPr>
        <p:txBody>
          <a:bodyPr wrap="square" anchor="ctr">
            <a:spAutoFit/>
          </a:bodyPr>
          <a:lstStyle/>
          <a:p>
            <a:pPr algn="ctr" eaLnBrk="0" hangingPunct="0"/>
            <a:r>
              <a:rPr lang="tr-TR" sz="1700" b="1" dirty="0" err="1" smtClean="0">
                <a:solidFill>
                  <a:srgbClr val="C00000"/>
                </a:solidFill>
                <a:effectLst>
                  <a:outerShdw blurRad="38100" dist="38100" dir="2700000" algn="tl">
                    <a:srgbClr val="000000">
                      <a:alpha val="43137"/>
                    </a:srgbClr>
                  </a:outerShdw>
                </a:effectLst>
              </a:rPr>
              <a:t>S</a:t>
            </a:r>
            <a:r>
              <a:rPr lang="tr-TR" sz="1700" b="1" baseline="-25000" dirty="0" err="1" smtClean="0">
                <a:solidFill>
                  <a:srgbClr val="C00000"/>
                </a:solidFill>
                <a:effectLst>
                  <a:outerShdw blurRad="38100" dist="38100" dir="2700000" algn="tl">
                    <a:srgbClr val="000000">
                      <a:alpha val="43137"/>
                    </a:srgbClr>
                  </a:outerShdw>
                </a:effectLst>
              </a:rPr>
              <a:t>l</a:t>
            </a:r>
            <a:r>
              <a:rPr lang="tr-TR" sz="1700" b="1" dirty="0" smtClean="0">
                <a:solidFill>
                  <a:srgbClr val="C00000"/>
                </a:solidFill>
                <a:effectLst>
                  <a:outerShdw blurRad="38100" dist="38100" dir="2700000" algn="tl">
                    <a:srgbClr val="000000">
                      <a:alpha val="43137"/>
                    </a:srgbClr>
                  </a:outerShdw>
                </a:effectLst>
              </a:rPr>
              <a:t>=</a:t>
            </a:r>
            <a:r>
              <a:rPr lang="tr-TR" sz="1700" b="1" dirty="0" err="1" smtClean="0">
                <a:solidFill>
                  <a:srgbClr val="C00000"/>
                </a:solidFill>
                <a:effectLst>
                  <a:outerShdw blurRad="38100" dist="38100" dir="2700000" algn="tl">
                    <a:srgbClr val="000000">
                      <a:alpha val="43137"/>
                    </a:srgbClr>
                  </a:outerShdw>
                </a:effectLst>
              </a:rPr>
              <a:t>kS</a:t>
            </a:r>
            <a:r>
              <a:rPr lang="tr-TR" sz="1700" b="1" baseline="-25000" dirty="0" err="1" smtClean="0">
                <a:solidFill>
                  <a:srgbClr val="C00000"/>
                </a:solidFill>
                <a:effectLst>
                  <a:outerShdw blurRad="38100" dist="38100" dir="2700000" algn="tl">
                    <a:srgbClr val="000000">
                      <a:alpha val="43137"/>
                    </a:srgbClr>
                  </a:outerShdw>
                </a:effectLst>
              </a:rPr>
              <a:t>d</a:t>
            </a:r>
            <a:endParaRPr lang="tr-TR" sz="1700" b="1" dirty="0">
              <a:solidFill>
                <a:srgbClr val="C00000"/>
              </a:solidFill>
              <a:effectLst>
                <a:outerShdw blurRad="38100" dist="38100" dir="2700000" algn="tl">
                  <a:srgbClr val="000000">
                    <a:alpha val="43137"/>
                  </a:srgbClr>
                </a:outerShdw>
              </a:effectLst>
            </a:endParaRPr>
          </a:p>
        </p:txBody>
      </p:sp>
      <p:cxnSp>
        <p:nvCxnSpPr>
          <p:cNvPr id="80940" name="AutoShape 80"/>
          <p:cNvCxnSpPr>
            <a:cxnSpLocks noChangeShapeType="1"/>
          </p:cNvCxnSpPr>
          <p:nvPr/>
        </p:nvCxnSpPr>
        <p:spPr bwMode="auto">
          <a:xfrm rot="16200000" flipH="1">
            <a:off x="6149181" y="3064669"/>
            <a:ext cx="3175" cy="1588"/>
          </a:xfrm>
          <a:prstGeom prst="curvedConnector3">
            <a:avLst>
              <a:gd name="adj1" fmla="val 0"/>
            </a:avLst>
          </a:prstGeom>
          <a:noFill/>
          <a:ln w="12700" cap="sq">
            <a:solidFill>
              <a:schemeClr val="tx1"/>
            </a:solidFill>
            <a:round/>
            <a:headEnd/>
            <a:tailEnd/>
          </a:ln>
        </p:spPr>
      </p:cxnSp>
      <p:sp>
        <p:nvSpPr>
          <p:cNvPr id="80941" name="Freeform 81"/>
          <p:cNvSpPr>
            <a:spLocks/>
          </p:cNvSpPr>
          <p:nvPr/>
        </p:nvSpPr>
        <p:spPr bwMode="auto">
          <a:xfrm>
            <a:off x="7854950" y="1708150"/>
            <a:ext cx="511175" cy="692150"/>
          </a:xfrm>
          <a:custGeom>
            <a:avLst/>
            <a:gdLst>
              <a:gd name="T0" fmla="*/ 511175 w 216"/>
              <a:gd name="T1" fmla="*/ 0 h 396"/>
              <a:gd name="T2" fmla="*/ 312385 w 216"/>
              <a:gd name="T3" fmla="*/ 524356 h 396"/>
              <a:gd name="T4" fmla="*/ 85196 w 216"/>
              <a:gd name="T5" fmla="*/ 671176 h 396"/>
              <a:gd name="T6" fmla="*/ 0 w 216"/>
              <a:gd name="T7" fmla="*/ 692150 h 396"/>
              <a:gd name="T8" fmla="*/ 0 60000 65536"/>
              <a:gd name="T9" fmla="*/ 0 60000 65536"/>
              <a:gd name="T10" fmla="*/ 0 60000 65536"/>
              <a:gd name="T11" fmla="*/ 0 60000 65536"/>
              <a:gd name="T12" fmla="*/ 0 w 216"/>
              <a:gd name="T13" fmla="*/ 0 h 396"/>
              <a:gd name="T14" fmla="*/ 216 w 216"/>
              <a:gd name="T15" fmla="*/ 396 h 396"/>
            </a:gdLst>
            <a:ahLst/>
            <a:cxnLst>
              <a:cxn ang="T8">
                <a:pos x="T0" y="T1"/>
              </a:cxn>
              <a:cxn ang="T9">
                <a:pos x="T2" y="T3"/>
              </a:cxn>
              <a:cxn ang="T10">
                <a:pos x="T4" y="T5"/>
              </a:cxn>
              <a:cxn ang="T11">
                <a:pos x="T6" y="T7"/>
              </a:cxn>
            </a:cxnLst>
            <a:rect l="T12" t="T13" r="T14" b="T15"/>
            <a:pathLst>
              <a:path w="216" h="396">
                <a:moveTo>
                  <a:pt x="216" y="0"/>
                </a:moveTo>
                <a:cubicBezTo>
                  <a:pt x="195" y="103"/>
                  <a:pt x="165" y="200"/>
                  <a:pt x="132" y="300"/>
                </a:cubicBezTo>
                <a:cubicBezTo>
                  <a:pt x="120" y="337"/>
                  <a:pt x="64" y="375"/>
                  <a:pt x="36" y="384"/>
                </a:cubicBezTo>
                <a:cubicBezTo>
                  <a:pt x="24" y="388"/>
                  <a:pt x="0" y="396"/>
                  <a:pt x="0" y="396"/>
                </a:cubicBezTo>
              </a:path>
            </a:pathLst>
          </a:custGeom>
          <a:noFill/>
          <a:ln w="3175" cap="sq" cmpd="sng">
            <a:solidFill>
              <a:schemeClr val="tx1"/>
            </a:solidFill>
            <a:prstDash val="solid"/>
            <a:round/>
            <a:headEnd/>
            <a:tailEnd/>
          </a:ln>
        </p:spPr>
        <p:txBody>
          <a:bodyPr wrap="none" anchor="ctr"/>
          <a:lstStyle/>
          <a:p>
            <a:endParaRPr lang="tr-TR"/>
          </a:p>
        </p:txBody>
      </p:sp>
      <p:grpSp>
        <p:nvGrpSpPr>
          <p:cNvPr id="6" name="Group 82"/>
          <p:cNvGrpSpPr>
            <a:grpSpLocks/>
          </p:cNvGrpSpPr>
          <p:nvPr/>
        </p:nvGrpSpPr>
        <p:grpSpPr bwMode="auto">
          <a:xfrm>
            <a:off x="3602038" y="5835650"/>
            <a:ext cx="1808162" cy="946150"/>
            <a:chOff x="2060" y="3299"/>
            <a:chExt cx="1139" cy="596"/>
          </a:xfrm>
        </p:grpSpPr>
        <p:sp>
          <p:nvSpPr>
            <p:cNvPr id="80943" name="Text Box 83"/>
            <p:cNvSpPr txBox="1">
              <a:spLocks noChangeArrowheads="1"/>
            </p:cNvSpPr>
            <p:nvPr/>
          </p:nvSpPr>
          <p:spPr bwMode="auto">
            <a:xfrm>
              <a:off x="2502" y="3545"/>
              <a:ext cx="116" cy="327"/>
            </a:xfrm>
            <a:prstGeom prst="rect">
              <a:avLst/>
            </a:prstGeom>
            <a:noFill/>
            <a:ln w="12700" cap="sq">
              <a:noFill/>
              <a:miter lim="800000"/>
              <a:headEnd/>
              <a:tailEnd/>
            </a:ln>
          </p:spPr>
          <p:txBody>
            <a:bodyPr wrap="none" anchor="ctr">
              <a:spAutoFit/>
            </a:bodyPr>
            <a:lstStyle/>
            <a:p>
              <a:pPr algn="ctr" eaLnBrk="0" hangingPunct="0"/>
              <a:endParaRPr lang="tr-TR" sz="2800" b="1"/>
            </a:p>
          </p:txBody>
        </p:sp>
        <p:sp>
          <p:nvSpPr>
            <p:cNvPr id="80944" name="Text Box 84"/>
            <p:cNvSpPr txBox="1">
              <a:spLocks noChangeArrowheads="1"/>
            </p:cNvSpPr>
            <p:nvPr/>
          </p:nvSpPr>
          <p:spPr bwMode="auto">
            <a:xfrm>
              <a:off x="2060" y="3437"/>
              <a:ext cx="618" cy="327"/>
            </a:xfrm>
            <a:prstGeom prst="rect">
              <a:avLst/>
            </a:prstGeom>
            <a:noFill/>
            <a:ln w="12700" cap="sq">
              <a:noFill/>
              <a:miter lim="800000"/>
              <a:headEnd/>
              <a:tailEnd/>
            </a:ln>
          </p:spPr>
          <p:txBody>
            <a:bodyPr wrap="none" anchor="ctr">
              <a:spAutoFit/>
            </a:bodyPr>
            <a:lstStyle/>
            <a:p>
              <a:pPr algn="ctr" eaLnBrk="0" hangingPunct="0"/>
              <a:r>
                <a:rPr lang="tr-TR" sz="2800" b="1" dirty="0"/>
                <a:t>P = k</a:t>
              </a:r>
            </a:p>
          </p:txBody>
        </p:sp>
        <p:grpSp>
          <p:nvGrpSpPr>
            <p:cNvPr id="7" name="Group 85"/>
            <p:cNvGrpSpPr>
              <a:grpSpLocks/>
            </p:cNvGrpSpPr>
            <p:nvPr/>
          </p:nvGrpSpPr>
          <p:grpSpPr bwMode="auto">
            <a:xfrm>
              <a:off x="2725" y="3299"/>
              <a:ext cx="474" cy="596"/>
              <a:chOff x="2765" y="4308"/>
              <a:chExt cx="355" cy="794"/>
            </a:xfrm>
          </p:grpSpPr>
          <p:sp>
            <p:nvSpPr>
              <p:cNvPr id="80946" name="Text Box 86"/>
              <p:cNvSpPr txBox="1">
                <a:spLocks noChangeArrowheads="1"/>
              </p:cNvSpPr>
              <p:nvPr/>
            </p:nvSpPr>
            <p:spPr bwMode="auto">
              <a:xfrm>
                <a:off x="2765" y="4308"/>
                <a:ext cx="328" cy="794"/>
              </a:xfrm>
              <a:prstGeom prst="rect">
                <a:avLst/>
              </a:prstGeom>
              <a:noFill/>
              <a:ln w="12700" cap="sq">
                <a:noFill/>
                <a:miter lim="800000"/>
                <a:headEnd/>
                <a:tailEnd/>
              </a:ln>
            </p:spPr>
            <p:txBody>
              <a:bodyPr wrap="none" anchor="ctr">
                <a:spAutoFit/>
              </a:bodyPr>
              <a:lstStyle/>
              <a:p>
                <a:pPr algn="ctr" eaLnBrk="0" hangingPunct="0"/>
                <a:r>
                  <a:rPr lang="tr-TR" sz="2800" b="1" dirty="0"/>
                  <a:t>2S</a:t>
                </a:r>
                <a:r>
                  <a:rPr lang="tr-TR" sz="2800" b="1" baseline="-25000" dirty="0"/>
                  <a:t>d</a:t>
                </a:r>
                <a:endParaRPr lang="tr-TR" sz="2800" b="1" dirty="0"/>
              </a:p>
              <a:p>
                <a:pPr algn="ctr" eaLnBrk="0" hangingPunct="0"/>
                <a:r>
                  <a:rPr lang="tr-TR" sz="2800" b="1" dirty="0" err="1"/>
                  <a:t>S</a:t>
                </a:r>
                <a:r>
                  <a:rPr lang="tr-TR" sz="2800" b="1" baseline="-25000" dirty="0" err="1"/>
                  <a:t>s</a:t>
                </a:r>
                <a:endParaRPr lang="tr-TR" sz="2800" b="1" dirty="0"/>
              </a:p>
            </p:txBody>
          </p:sp>
          <p:sp>
            <p:nvSpPr>
              <p:cNvPr id="80947" name="Line 87"/>
              <p:cNvSpPr>
                <a:spLocks noChangeShapeType="1"/>
              </p:cNvSpPr>
              <p:nvPr/>
            </p:nvSpPr>
            <p:spPr bwMode="auto">
              <a:xfrm>
                <a:off x="2784" y="4728"/>
                <a:ext cx="336" cy="0"/>
              </a:xfrm>
              <a:prstGeom prst="line">
                <a:avLst/>
              </a:prstGeom>
              <a:noFill/>
              <a:ln w="12700" cap="sq">
                <a:solidFill>
                  <a:schemeClr val="tx1"/>
                </a:solidFill>
                <a:round/>
                <a:headEnd/>
                <a:tailEnd/>
              </a:ln>
            </p:spPr>
            <p:txBody>
              <a:bodyPr wrap="none" anchor="ctr"/>
              <a:lstStyle/>
              <a:p>
                <a:endParaRPr lang="tr-TR"/>
              </a:p>
            </p:txBody>
          </p:sp>
        </p:gr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51520" y="404664"/>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eaLnBrk="0" fontAlgn="base" hangingPunct="0">
              <a:spcBef>
                <a:spcPct val="0"/>
              </a:spcBef>
              <a:spcAft>
                <a:spcPct val="0"/>
              </a:spcAft>
            </a:pPr>
            <a:r>
              <a:rPr lang="tr-TR" sz="2000" b="1" u="sng" dirty="0" smtClean="0">
                <a:solidFill>
                  <a:srgbClr val="FF0000"/>
                </a:solidFill>
                <a:ea typeface="Times New Roman" pitchFamily="18" charset="0"/>
                <a:cs typeface="Arial" pitchFamily="34" charset="0"/>
              </a:rPr>
              <a:t>Tasarım</a:t>
            </a:r>
            <a:r>
              <a:rPr lang="tr-TR" sz="2000" b="1" dirty="0" smtClean="0">
                <a:ea typeface="Times New Roman" pitchFamily="18" charset="0"/>
                <a:cs typeface="Arial" pitchFamily="34" charset="0"/>
              </a:rPr>
              <a:t>	</a:t>
            </a:r>
            <a:endParaRPr lang="tr-TR" sz="2000" dirty="0"/>
          </a:p>
        </p:txBody>
      </p:sp>
      <p:sp>
        <p:nvSpPr>
          <p:cNvPr id="3174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tab pos="-457200" algn="l"/>
                <a:tab pos="449263" algn="l"/>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503040" y="332656"/>
            <a:ext cx="864096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ct val="0"/>
              </a:spcAft>
              <a:buClrTx/>
              <a:buSzTx/>
              <a:tabLst/>
            </a:pPr>
            <a:endParaRPr lang="tr-TR" sz="2000" dirty="0" smtClean="0">
              <a:ea typeface="Times New Roman" pitchFamily="18" charset="0"/>
              <a:cs typeface="Arial" pitchFamily="34" charset="0"/>
            </a:endParaRPr>
          </a:p>
          <a:p>
            <a:pPr lvl="0" algn="just" eaLnBrk="0" fontAlgn="base" hangingPunct="0">
              <a:spcBef>
                <a:spcPct val="0"/>
              </a:spcBef>
              <a:spcAft>
                <a:spcPct val="0"/>
              </a:spcAft>
            </a:pPr>
            <a:endParaRPr lang="tr-TR" sz="2000" dirty="0" smtClean="0">
              <a:ea typeface="Times New Roman" pitchFamily="18" charset="0"/>
              <a:cs typeface="Arial" pitchFamily="34" charset="0"/>
            </a:endParaRPr>
          </a:p>
          <a:p>
            <a:pPr lvl="0" algn="just" eaLnBrk="0" fontAlgn="base" hangingPunct="0">
              <a:spcBef>
                <a:spcPct val="0"/>
              </a:spcBef>
              <a:spcAft>
                <a:spcPct val="0"/>
              </a:spcAft>
            </a:pPr>
            <a:endParaRPr lang="tr-TR" sz="2000" b="1" dirty="0" smtClean="0">
              <a:ea typeface="Times New Roman" pitchFamily="18" charset="0"/>
              <a:cs typeface="Arial" pitchFamily="34" charset="0"/>
            </a:endParaRPr>
          </a:p>
          <a:p>
            <a:pPr lvl="0" algn="just" eaLnBrk="0" fontAlgn="base" hangingPunct="0">
              <a:spcBef>
                <a:spcPct val="0"/>
              </a:spcBef>
              <a:spcAft>
                <a:spcPct val="0"/>
              </a:spcAft>
            </a:pPr>
            <a:r>
              <a:rPr lang="tr-TR" sz="2000" b="1" dirty="0" smtClean="0">
                <a:ea typeface="Times New Roman" pitchFamily="18" charset="0"/>
                <a:cs typeface="Arial" pitchFamily="34" charset="0"/>
              </a:rPr>
              <a:t>       d)  Alternatif Damlatıcı Debilerinde Islatılan Alan Oranları :</a:t>
            </a:r>
            <a:r>
              <a:rPr lang="tr-TR" sz="2000" b="1" dirty="0" smtClean="0">
                <a:cs typeface="Arial" pitchFamily="34" charset="0"/>
              </a:rPr>
              <a:t>	</a:t>
            </a:r>
            <a:endParaRPr lang="tr-TR" sz="2000" b="1" dirty="0"/>
          </a:p>
        </p:txBody>
      </p:sp>
      <p:graphicFrame>
        <p:nvGraphicFramePr>
          <p:cNvPr id="111618" name="Object 2"/>
          <p:cNvGraphicFramePr>
            <a:graphicFrameLocks noChangeAspect="1"/>
          </p:cNvGraphicFramePr>
          <p:nvPr/>
        </p:nvGraphicFramePr>
        <p:xfrm>
          <a:off x="1457325" y="1773238"/>
          <a:ext cx="1319213" cy="792162"/>
        </p:xfrm>
        <a:graphic>
          <a:graphicData uri="http://schemas.openxmlformats.org/presentationml/2006/ole">
            <mc:AlternateContent xmlns:mc="http://schemas.openxmlformats.org/markup-compatibility/2006">
              <mc:Choice xmlns:v="urn:schemas-microsoft-com:vml" Requires="v">
                <p:oleObj spid="_x0000_s158778" name="Denklem" r:id="rId3" imgW="647640" imgH="431640" progId="Equation.3">
                  <p:embed/>
                </p:oleObj>
              </mc:Choice>
              <mc:Fallback>
                <p:oleObj name="Denklem" r:id="rId3" imgW="647640" imgH="431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7325" y="1773238"/>
                        <a:ext cx="1319213"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6 Dikdörtgen"/>
          <p:cNvSpPr/>
          <p:nvPr/>
        </p:nvSpPr>
        <p:spPr>
          <a:xfrm>
            <a:off x="2915816" y="1916832"/>
            <a:ext cx="4896544" cy="646331"/>
          </a:xfrm>
          <a:prstGeom prst="rect">
            <a:avLst/>
          </a:prstGeom>
        </p:spPr>
        <p:txBody>
          <a:bodyPr wrap="square">
            <a:spAutoFit/>
          </a:bodyPr>
          <a:lstStyle/>
          <a:p>
            <a:pPr marL="457200" lvl="0" indent="-457200" algn="just" eaLnBrk="0" fontAlgn="base" hangingPunct="0">
              <a:spcBef>
                <a:spcPct val="0"/>
              </a:spcBef>
              <a:spcAft>
                <a:spcPct val="0"/>
              </a:spcAft>
            </a:pPr>
            <a:r>
              <a:rPr lang="tr-TR" b="1" dirty="0" smtClean="0">
                <a:ea typeface="Times New Roman" pitchFamily="18" charset="0"/>
                <a:cs typeface="Arial" pitchFamily="34" charset="0"/>
              </a:rPr>
              <a:t>	</a:t>
            </a:r>
            <a:r>
              <a:rPr lang="tr-TR" dirty="0" smtClean="0">
                <a:solidFill>
                  <a:srgbClr val="C00000"/>
                </a:solidFill>
                <a:ea typeface="Times New Roman" pitchFamily="18" charset="0"/>
                <a:cs typeface="Arial" pitchFamily="34" charset="0"/>
              </a:rPr>
              <a:t>k katsayısı orta bünyeli topraklarda 1.30 olarak alınır. </a:t>
            </a:r>
          </a:p>
        </p:txBody>
      </p:sp>
      <p:sp>
        <p:nvSpPr>
          <p:cNvPr id="8" name="7 Dikdörtgen"/>
          <p:cNvSpPr/>
          <p:nvPr/>
        </p:nvSpPr>
        <p:spPr>
          <a:xfrm>
            <a:off x="899592" y="2852936"/>
            <a:ext cx="1944216" cy="369332"/>
          </a:xfrm>
          <a:prstGeom prst="rect">
            <a:avLst/>
          </a:prstGeom>
        </p:spPr>
        <p:txBody>
          <a:bodyPr wrap="square">
            <a:spAutoFit/>
          </a:bodyPr>
          <a:lstStyle/>
          <a:p>
            <a:r>
              <a:rPr lang="tr-TR" dirty="0" smtClean="0">
                <a:ea typeface="Times New Roman" pitchFamily="18" charset="0"/>
                <a:cs typeface="Arial" pitchFamily="34" charset="0"/>
              </a:rPr>
              <a:t>q= 2 L/h</a:t>
            </a:r>
            <a:endParaRPr lang="tr-TR" dirty="0"/>
          </a:p>
        </p:txBody>
      </p:sp>
      <p:sp>
        <p:nvSpPr>
          <p:cNvPr id="9" name="8 Aşağı Ok"/>
          <p:cNvSpPr/>
          <p:nvPr/>
        </p:nvSpPr>
        <p:spPr>
          <a:xfrm rot="16200000">
            <a:off x="2159732" y="4041068"/>
            <a:ext cx="360040"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9 Dikdörtgen"/>
          <p:cNvSpPr/>
          <p:nvPr/>
        </p:nvSpPr>
        <p:spPr>
          <a:xfrm>
            <a:off x="899592" y="3645024"/>
            <a:ext cx="1944216" cy="369332"/>
          </a:xfrm>
          <a:prstGeom prst="rect">
            <a:avLst/>
          </a:prstGeom>
        </p:spPr>
        <p:txBody>
          <a:bodyPr wrap="square">
            <a:spAutoFit/>
          </a:bodyPr>
          <a:lstStyle/>
          <a:p>
            <a:r>
              <a:rPr lang="tr-TR" dirty="0" smtClean="0">
                <a:ea typeface="Times New Roman" pitchFamily="18" charset="0"/>
                <a:cs typeface="Arial" pitchFamily="34" charset="0"/>
              </a:rPr>
              <a:t>q=3L/h</a:t>
            </a:r>
            <a:endParaRPr lang="tr-TR" dirty="0"/>
          </a:p>
        </p:txBody>
      </p:sp>
      <p:sp>
        <p:nvSpPr>
          <p:cNvPr id="11" name="10 Dikdörtgen"/>
          <p:cNvSpPr/>
          <p:nvPr/>
        </p:nvSpPr>
        <p:spPr>
          <a:xfrm>
            <a:off x="971600" y="4437112"/>
            <a:ext cx="1944216" cy="369332"/>
          </a:xfrm>
          <a:prstGeom prst="rect">
            <a:avLst/>
          </a:prstGeom>
        </p:spPr>
        <p:txBody>
          <a:bodyPr wrap="square">
            <a:spAutoFit/>
          </a:bodyPr>
          <a:lstStyle/>
          <a:p>
            <a:r>
              <a:rPr lang="tr-TR" dirty="0" smtClean="0">
                <a:ea typeface="Times New Roman" pitchFamily="18" charset="0"/>
                <a:cs typeface="Arial" pitchFamily="34" charset="0"/>
              </a:rPr>
              <a:t>q=4 L/h</a:t>
            </a:r>
            <a:endParaRPr lang="tr-TR" dirty="0"/>
          </a:p>
        </p:txBody>
      </p:sp>
      <p:graphicFrame>
        <p:nvGraphicFramePr>
          <p:cNvPr id="111619" name="Object 3"/>
          <p:cNvGraphicFramePr>
            <a:graphicFrameLocks noChangeAspect="1"/>
          </p:cNvGraphicFramePr>
          <p:nvPr/>
        </p:nvGraphicFramePr>
        <p:xfrm>
          <a:off x="3084513" y="2781300"/>
          <a:ext cx="2616200" cy="647700"/>
        </p:xfrm>
        <a:graphic>
          <a:graphicData uri="http://schemas.openxmlformats.org/presentationml/2006/ole">
            <mc:AlternateContent xmlns:mc="http://schemas.openxmlformats.org/markup-compatibility/2006">
              <mc:Choice xmlns:v="urn:schemas-microsoft-com:vml" Requires="v">
                <p:oleObj spid="_x0000_s158779" name="Denklem" r:id="rId5" imgW="1358640" imgH="393480" progId="Equation.3">
                  <p:embed/>
                </p:oleObj>
              </mc:Choice>
              <mc:Fallback>
                <p:oleObj name="Denklem" r:id="rId5" imgW="1358640" imgH="39348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84513" y="2781300"/>
                        <a:ext cx="26162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14 Dikdörtgen"/>
          <p:cNvSpPr/>
          <p:nvPr/>
        </p:nvSpPr>
        <p:spPr>
          <a:xfrm>
            <a:off x="5652120" y="2924944"/>
            <a:ext cx="3491880" cy="400110"/>
          </a:xfrm>
          <a:prstGeom prst="rect">
            <a:avLst/>
          </a:prstGeom>
        </p:spPr>
        <p:txBody>
          <a:bodyPr wrap="square">
            <a:spAutoFit/>
          </a:bodyPr>
          <a:lstStyle/>
          <a:p>
            <a:pPr marL="457200" lvl="0" indent="-457200" algn="just" eaLnBrk="0" fontAlgn="base" hangingPunct="0">
              <a:spcBef>
                <a:spcPct val="0"/>
              </a:spcBef>
              <a:spcAft>
                <a:spcPct val="0"/>
              </a:spcAft>
            </a:pPr>
            <a:r>
              <a:rPr lang="tr-TR" sz="2000" dirty="0" smtClean="0">
                <a:ea typeface="Times New Roman" pitchFamily="18" charset="0"/>
                <a:cs typeface="Arial" pitchFamily="34" charset="0"/>
              </a:rPr>
              <a:t>&gt; 0.30 olduğundan uygun</a:t>
            </a:r>
          </a:p>
        </p:txBody>
      </p:sp>
      <p:graphicFrame>
        <p:nvGraphicFramePr>
          <p:cNvPr id="16" name="Object 3"/>
          <p:cNvGraphicFramePr>
            <a:graphicFrameLocks noChangeAspect="1"/>
          </p:cNvGraphicFramePr>
          <p:nvPr/>
        </p:nvGraphicFramePr>
        <p:xfrm>
          <a:off x="3022600" y="3500438"/>
          <a:ext cx="2640013" cy="647700"/>
        </p:xfrm>
        <a:graphic>
          <a:graphicData uri="http://schemas.openxmlformats.org/presentationml/2006/ole">
            <mc:AlternateContent xmlns:mc="http://schemas.openxmlformats.org/markup-compatibility/2006">
              <mc:Choice xmlns:v="urn:schemas-microsoft-com:vml" Requires="v">
                <p:oleObj spid="_x0000_s158780" name="Denklem" r:id="rId7" imgW="1371600" imgH="393480" progId="Equation.3">
                  <p:embed/>
                </p:oleObj>
              </mc:Choice>
              <mc:Fallback>
                <p:oleObj name="Denklem" r:id="rId7" imgW="1371600" imgH="39348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22600" y="3500438"/>
                        <a:ext cx="264001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 name="Object 3"/>
          <p:cNvGraphicFramePr>
            <a:graphicFrameLocks noChangeAspect="1"/>
          </p:cNvGraphicFramePr>
          <p:nvPr/>
        </p:nvGraphicFramePr>
        <p:xfrm>
          <a:off x="3022600" y="4292600"/>
          <a:ext cx="2640013" cy="647700"/>
        </p:xfrm>
        <a:graphic>
          <a:graphicData uri="http://schemas.openxmlformats.org/presentationml/2006/ole">
            <mc:AlternateContent xmlns:mc="http://schemas.openxmlformats.org/markup-compatibility/2006">
              <mc:Choice xmlns:v="urn:schemas-microsoft-com:vml" Requires="v">
                <p:oleObj spid="_x0000_s158781" name="Denklem" r:id="rId9" imgW="1371600" imgH="393480" progId="Equation.3">
                  <p:embed/>
                </p:oleObj>
              </mc:Choice>
              <mc:Fallback>
                <p:oleObj name="Denklem" r:id="rId9" imgW="1371600" imgH="39348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22600" y="4292600"/>
                        <a:ext cx="264001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 name="21 Dikdörtgen"/>
          <p:cNvSpPr/>
          <p:nvPr/>
        </p:nvSpPr>
        <p:spPr>
          <a:xfrm>
            <a:off x="755576" y="5229200"/>
            <a:ext cx="7704856" cy="646331"/>
          </a:xfrm>
          <a:prstGeom prst="rect">
            <a:avLst/>
          </a:prstGeom>
        </p:spPr>
        <p:txBody>
          <a:bodyPr wrap="square">
            <a:spAutoFit/>
          </a:bodyPr>
          <a:lstStyle/>
          <a:p>
            <a:pPr marL="457200" lvl="0" indent="-457200" algn="just" eaLnBrk="0" fontAlgn="base" hangingPunct="0">
              <a:spcBef>
                <a:spcPct val="0"/>
              </a:spcBef>
              <a:spcAft>
                <a:spcPct val="0"/>
              </a:spcAft>
            </a:pPr>
            <a:r>
              <a:rPr lang="tr-TR" dirty="0" smtClean="0">
                <a:ea typeface="Times New Roman" pitchFamily="18" charset="0"/>
                <a:cs typeface="Arial" pitchFamily="34" charset="0"/>
              </a:rPr>
              <a:t>Islatma oranına sağlayan en küçük debi seçilir. Damlatıcı debisi </a:t>
            </a:r>
            <a:r>
              <a:rPr lang="tr-TR" b="1" dirty="0" smtClean="0">
                <a:solidFill>
                  <a:srgbClr val="C00000"/>
                </a:solidFill>
                <a:ea typeface="Times New Roman" pitchFamily="18" charset="0"/>
                <a:cs typeface="Arial" pitchFamily="34" charset="0"/>
              </a:rPr>
              <a:t>q = 2 L/h </a:t>
            </a:r>
            <a:r>
              <a:rPr lang="tr-TR" dirty="0" smtClean="0">
                <a:ea typeface="Times New Roman" pitchFamily="18" charset="0"/>
                <a:cs typeface="Arial" pitchFamily="34" charset="0"/>
              </a:rPr>
              <a:t>olarak alınır. </a:t>
            </a:r>
          </a:p>
        </p:txBody>
      </p:sp>
      <p:sp>
        <p:nvSpPr>
          <p:cNvPr id="18" name="17 Dikdörtgen"/>
          <p:cNvSpPr/>
          <p:nvPr/>
        </p:nvSpPr>
        <p:spPr>
          <a:xfrm>
            <a:off x="5652120" y="3645024"/>
            <a:ext cx="3491880" cy="400110"/>
          </a:xfrm>
          <a:prstGeom prst="rect">
            <a:avLst/>
          </a:prstGeom>
        </p:spPr>
        <p:txBody>
          <a:bodyPr wrap="square">
            <a:spAutoFit/>
          </a:bodyPr>
          <a:lstStyle/>
          <a:p>
            <a:pPr marL="457200" lvl="0" indent="-457200" algn="just" eaLnBrk="0" fontAlgn="base" hangingPunct="0">
              <a:spcBef>
                <a:spcPct val="0"/>
              </a:spcBef>
              <a:spcAft>
                <a:spcPct val="0"/>
              </a:spcAft>
            </a:pPr>
            <a:r>
              <a:rPr lang="tr-TR" sz="2000" dirty="0" smtClean="0">
                <a:ea typeface="Times New Roman" pitchFamily="18" charset="0"/>
                <a:cs typeface="Arial" pitchFamily="34" charset="0"/>
              </a:rPr>
              <a:t>&gt; 0.30 olduğundan uygun</a:t>
            </a:r>
          </a:p>
        </p:txBody>
      </p:sp>
      <p:sp>
        <p:nvSpPr>
          <p:cNvPr id="21" name="20 Dikdörtgen"/>
          <p:cNvSpPr/>
          <p:nvPr/>
        </p:nvSpPr>
        <p:spPr>
          <a:xfrm>
            <a:off x="5652120" y="4437112"/>
            <a:ext cx="3491880" cy="400110"/>
          </a:xfrm>
          <a:prstGeom prst="rect">
            <a:avLst/>
          </a:prstGeom>
        </p:spPr>
        <p:txBody>
          <a:bodyPr wrap="square">
            <a:spAutoFit/>
          </a:bodyPr>
          <a:lstStyle/>
          <a:p>
            <a:pPr marL="457200" lvl="0" indent="-457200" algn="just" eaLnBrk="0" fontAlgn="base" hangingPunct="0">
              <a:spcBef>
                <a:spcPct val="0"/>
              </a:spcBef>
              <a:spcAft>
                <a:spcPct val="0"/>
              </a:spcAft>
            </a:pPr>
            <a:r>
              <a:rPr lang="tr-TR" sz="2000" dirty="0" smtClean="0">
                <a:ea typeface="Times New Roman" pitchFamily="18" charset="0"/>
                <a:cs typeface="Arial" pitchFamily="34" charset="0"/>
              </a:rPr>
              <a:t>&gt; 0.30 olduğundan uygun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51520" y="404664"/>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eaLnBrk="0" fontAlgn="base" hangingPunct="0">
              <a:spcBef>
                <a:spcPct val="0"/>
              </a:spcBef>
              <a:spcAft>
                <a:spcPct val="0"/>
              </a:spcAft>
            </a:pPr>
            <a:r>
              <a:rPr lang="tr-TR" sz="2000" b="1" u="sng" dirty="0" smtClean="0">
                <a:solidFill>
                  <a:srgbClr val="FF0000"/>
                </a:solidFill>
                <a:ea typeface="Times New Roman" pitchFamily="18" charset="0"/>
                <a:cs typeface="Arial" pitchFamily="34" charset="0"/>
              </a:rPr>
              <a:t>Tasarım</a:t>
            </a:r>
            <a:r>
              <a:rPr lang="tr-TR" sz="2000" b="1" dirty="0" smtClean="0">
                <a:ea typeface="Times New Roman" pitchFamily="18" charset="0"/>
                <a:cs typeface="Arial" pitchFamily="34" charset="0"/>
              </a:rPr>
              <a:t>	</a:t>
            </a:r>
            <a:endParaRPr lang="tr-TR" sz="2000" dirty="0"/>
          </a:p>
        </p:txBody>
      </p:sp>
      <p:sp>
        <p:nvSpPr>
          <p:cNvPr id="3" name="Rectangle 1"/>
          <p:cNvSpPr>
            <a:spLocks noChangeArrowheads="1"/>
          </p:cNvSpPr>
          <p:nvPr/>
        </p:nvSpPr>
        <p:spPr bwMode="auto">
          <a:xfrm>
            <a:off x="503040" y="-446946"/>
            <a:ext cx="8640960" cy="71096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ct val="0"/>
              </a:spcAft>
              <a:buClrTx/>
              <a:buSzTx/>
              <a:tabLst/>
            </a:pPr>
            <a:endParaRPr lang="tr-TR" sz="2000" dirty="0" smtClean="0">
              <a:ea typeface="Times New Roman" pitchFamily="18" charset="0"/>
              <a:cs typeface="Arial" pitchFamily="34" charset="0"/>
            </a:endParaRPr>
          </a:p>
          <a:p>
            <a:pPr lvl="0" algn="just" eaLnBrk="0" fontAlgn="base" hangingPunct="0">
              <a:spcBef>
                <a:spcPct val="0"/>
              </a:spcBef>
              <a:spcAft>
                <a:spcPct val="0"/>
              </a:spcAft>
            </a:pPr>
            <a:endParaRPr lang="tr-TR" sz="2000" dirty="0" smtClean="0">
              <a:ea typeface="Times New Roman" pitchFamily="18" charset="0"/>
              <a:cs typeface="Arial" pitchFamily="34" charset="0"/>
            </a:endParaRPr>
          </a:p>
          <a:p>
            <a:pPr lvl="0" algn="just" eaLnBrk="0" fontAlgn="base" hangingPunct="0">
              <a:spcBef>
                <a:spcPct val="0"/>
              </a:spcBef>
              <a:spcAft>
                <a:spcPct val="0"/>
              </a:spcAft>
            </a:pPr>
            <a:endParaRPr lang="tr-TR" sz="2000" b="1" dirty="0" smtClean="0">
              <a:ea typeface="Times New Roman" pitchFamily="18" charset="0"/>
              <a:cs typeface="Arial" pitchFamily="34" charset="0"/>
            </a:endParaRPr>
          </a:p>
          <a:p>
            <a:pPr lvl="0" algn="just" eaLnBrk="0" fontAlgn="base" hangingPunct="0">
              <a:spcBef>
                <a:spcPct val="0"/>
              </a:spcBef>
              <a:spcAft>
                <a:spcPct val="0"/>
              </a:spcAft>
            </a:pPr>
            <a:r>
              <a:rPr lang="tr-TR" sz="2000" b="1" dirty="0" smtClean="0">
                <a:ea typeface="Times New Roman" pitchFamily="18" charset="0"/>
                <a:cs typeface="Arial" pitchFamily="34" charset="0"/>
              </a:rPr>
              <a:t>       </a:t>
            </a:r>
          </a:p>
          <a:p>
            <a:pPr lvl="0" algn="just" eaLnBrk="0" fontAlgn="base" hangingPunct="0">
              <a:spcBef>
                <a:spcPct val="0"/>
              </a:spcBef>
              <a:spcAft>
                <a:spcPct val="0"/>
              </a:spcAft>
            </a:pPr>
            <a:endParaRPr lang="tr-TR" sz="2000" b="1" dirty="0" smtClean="0">
              <a:ea typeface="Times New Roman" pitchFamily="18" charset="0"/>
              <a:cs typeface="Arial" pitchFamily="34" charset="0"/>
            </a:endParaRPr>
          </a:p>
          <a:p>
            <a:pPr lvl="0" algn="just" eaLnBrk="0" fontAlgn="base" hangingPunct="0">
              <a:spcBef>
                <a:spcPct val="0"/>
              </a:spcBef>
              <a:spcAft>
                <a:spcPct val="0"/>
              </a:spcAft>
            </a:pPr>
            <a:endParaRPr lang="tr-TR" sz="2000" b="1" dirty="0" smtClean="0">
              <a:ea typeface="Times New Roman" pitchFamily="18" charset="0"/>
              <a:cs typeface="Arial" pitchFamily="34" charset="0"/>
            </a:endParaRPr>
          </a:p>
          <a:p>
            <a:pPr marL="457200" lvl="0" indent="-457200" algn="just" eaLnBrk="0" fontAlgn="base" hangingPunct="0">
              <a:spcBef>
                <a:spcPct val="0"/>
              </a:spcBef>
              <a:spcAft>
                <a:spcPct val="0"/>
              </a:spcAft>
              <a:buAutoNum type="alphaLcParenR" startAt="6"/>
            </a:pPr>
            <a:r>
              <a:rPr lang="tr-TR" sz="2000" b="1" dirty="0" smtClean="0">
                <a:ea typeface="Times New Roman" pitchFamily="18" charset="0"/>
                <a:cs typeface="Arial" pitchFamily="34" charset="0"/>
              </a:rPr>
              <a:t>Uygun Damlatıcı Debisi ve </a:t>
            </a:r>
            <a:r>
              <a:rPr lang="tr-TR" sz="2000" b="1" dirty="0" err="1" smtClean="0">
                <a:ea typeface="Times New Roman" pitchFamily="18" charset="0"/>
                <a:cs typeface="Arial" pitchFamily="34" charset="0"/>
              </a:rPr>
              <a:t>Lateral</a:t>
            </a:r>
            <a:r>
              <a:rPr lang="tr-TR" sz="2000" b="1" dirty="0" smtClean="0">
                <a:ea typeface="Times New Roman" pitchFamily="18" charset="0"/>
                <a:cs typeface="Arial" pitchFamily="34" charset="0"/>
              </a:rPr>
              <a:t> Tertip Biçimi </a:t>
            </a:r>
          </a:p>
          <a:p>
            <a:pPr marL="457200" lvl="0" indent="-457200" algn="just" eaLnBrk="0" fontAlgn="base" hangingPunct="0">
              <a:spcBef>
                <a:spcPct val="0"/>
              </a:spcBef>
              <a:spcAft>
                <a:spcPct val="0"/>
              </a:spcAft>
            </a:pPr>
            <a:endParaRPr lang="tr-TR" sz="2000" b="1" dirty="0" smtClean="0">
              <a:ea typeface="Times New Roman" pitchFamily="18" charset="0"/>
              <a:cs typeface="Arial" pitchFamily="34" charset="0"/>
            </a:endParaRPr>
          </a:p>
          <a:p>
            <a:pPr algn="just">
              <a:buNone/>
            </a:pPr>
            <a:r>
              <a:rPr lang="tr-TR" sz="2000" dirty="0" smtClean="0"/>
              <a:t>	</a:t>
            </a:r>
            <a:r>
              <a:rPr lang="tr-TR" sz="1700" dirty="0" smtClean="0"/>
              <a:t>Yeterli ıslatma oranını veren en düşük damlatıcı debisi 2L/h olduğundan q=2L/h seçilmiştir.</a:t>
            </a:r>
          </a:p>
          <a:p>
            <a:pPr algn="just">
              <a:buNone/>
            </a:pPr>
            <a:r>
              <a:rPr lang="tr-TR" sz="2000" dirty="0" smtClean="0"/>
              <a:t>	</a:t>
            </a:r>
            <a:endParaRPr lang="tr-TR" sz="2000" u="sng" dirty="0" smtClean="0"/>
          </a:p>
          <a:p>
            <a:pPr algn="just">
              <a:buNone/>
            </a:pPr>
            <a:endParaRPr lang="tr-TR" sz="2000" u="sng" dirty="0" smtClean="0"/>
          </a:p>
          <a:p>
            <a:pPr algn="just"/>
            <a:r>
              <a:rPr lang="tr-TR" sz="2000" dirty="0" smtClean="0"/>
              <a:t>	</a:t>
            </a:r>
          </a:p>
          <a:p>
            <a:pPr algn="just"/>
            <a:r>
              <a:rPr lang="tr-TR" sz="2000" b="1" u="sng" dirty="0" smtClean="0">
                <a:solidFill>
                  <a:srgbClr val="C00000"/>
                </a:solidFill>
              </a:rPr>
              <a:t>SONUÇ: </a:t>
            </a:r>
            <a:r>
              <a:rPr lang="tr-TR" sz="1700" dirty="0" smtClean="0"/>
              <a:t>Proje alanında 1-3 </a:t>
            </a:r>
            <a:r>
              <a:rPr lang="tr-TR" sz="1700" dirty="0" err="1" smtClean="0"/>
              <a:t>atm</a:t>
            </a:r>
            <a:r>
              <a:rPr lang="tr-TR" sz="1700" dirty="0" smtClean="0"/>
              <a:t> basınçta 2L/h debiye sahip </a:t>
            </a:r>
            <a:r>
              <a:rPr lang="tr-TR" sz="1700" dirty="0" err="1" smtClean="0"/>
              <a:t>lateral</a:t>
            </a:r>
            <a:r>
              <a:rPr lang="tr-TR" sz="1700" dirty="0" smtClean="0"/>
              <a:t> boyuna </a:t>
            </a:r>
            <a:r>
              <a:rPr lang="tr-TR" sz="1700" dirty="0" err="1" smtClean="0"/>
              <a:t>geçik</a:t>
            </a:r>
            <a:r>
              <a:rPr lang="tr-TR" sz="1700" dirty="0" smtClean="0"/>
              <a:t> in-</a:t>
            </a:r>
            <a:r>
              <a:rPr lang="tr-TR" sz="1700" dirty="0" err="1" smtClean="0"/>
              <a:t>line</a:t>
            </a:r>
            <a:r>
              <a:rPr lang="tr-TR" sz="1700" dirty="0" smtClean="0"/>
              <a:t> damlatıcılar kullanılacaktır.</a:t>
            </a:r>
          </a:p>
          <a:p>
            <a:pPr algn="just"/>
            <a:endParaRPr lang="tr-TR" sz="1700" dirty="0" smtClean="0"/>
          </a:p>
          <a:p>
            <a:pPr algn="just"/>
            <a:r>
              <a:rPr lang="tr-TR" sz="1700" dirty="0" smtClean="0"/>
              <a:t>Damlatıcı aralığı  </a:t>
            </a:r>
            <a:r>
              <a:rPr lang="tr-TR" sz="1700" dirty="0" err="1" smtClean="0"/>
              <a:t>S</a:t>
            </a:r>
            <a:r>
              <a:rPr lang="tr-TR" sz="1700" baseline="-25000" dirty="0" err="1" smtClean="0"/>
              <a:t>d</a:t>
            </a:r>
            <a:r>
              <a:rPr lang="tr-TR" sz="1700" baseline="-25000" dirty="0" smtClean="0"/>
              <a:t> </a:t>
            </a:r>
            <a:r>
              <a:rPr lang="tr-TR" sz="1700" dirty="0" smtClean="0"/>
              <a:t> =0.60 m kullanılacaktır. </a:t>
            </a:r>
          </a:p>
          <a:p>
            <a:pPr algn="just"/>
            <a:endParaRPr lang="tr-TR" sz="1700" dirty="0" smtClean="0"/>
          </a:p>
          <a:p>
            <a:r>
              <a:rPr lang="tr-TR" sz="1700" dirty="0" smtClean="0"/>
              <a:t>Bu durumda ıslatılan alan oranı P= % 31 olur.</a:t>
            </a:r>
          </a:p>
          <a:p>
            <a:endParaRPr lang="tr-TR" sz="1700" dirty="0" smtClean="0"/>
          </a:p>
          <a:p>
            <a:r>
              <a:rPr lang="tr-TR" sz="1700" dirty="0" smtClean="0"/>
              <a:t>İn-</a:t>
            </a:r>
            <a:r>
              <a:rPr lang="tr-TR" sz="1700" dirty="0" err="1" smtClean="0"/>
              <a:t>line</a:t>
            </a:r>
            <a:r>
              <a:rPr lang="tr-TR" sz="1700" dirty="0" smtClean="0"/>
              <a:t> damlatıcılarda x değeri = 0.48 ve </a:t>
            </a:r>
            <a:r>
              <a:rPr lang="tr-TR" sz="1700" dirty="0" err="1" smtClean="0"/>
              <a:t>Cv</a:t>
            </a:r>
            <a:r>
              <a:rPr lang="tr-TR" sz="1700" dirty="0" smtClean="0"/>
              <a:t> değeri 95.5 olan ve damlatıcı iç çapı 0.42 mm olan borular tercih edilecektir. </a:t>
            </a:r>
          </a:p>
          <a:p>
            <a:pPr algn="just">
              <a:buNone/>
            </a:pPr>
            <a:endParaRPr lang="tr-TR" sz="2000" u="sng" dirty="0" smtClean="0"/>
          </a:p>
          <a:p>
            <a:pPr lvl="0" algn="just" eaLnBrk="0" fontAlgn="base" hangingPunct="0">
              <a:spcBef>
                <a:spcPct val="0"/>
              </a:spcBef>
              <a:spcAft>
                <a:spcPct val="0"/>
              </a:spcAft>
            </a:pPr>
            <a:r>
              <a:rPr lang="tr-TR" sz="2000" b="1" dirty="0" smtClean="0">
                <a:cs typeface="Arial" pitchFamily="34" charset="0"/>
              </a:rPr>
              <a:t>	</a:t>
            </a:r>
            <a:endParaRPr lang="tr-TR" sz="20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51520" y="476672"/>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eaLnBrk="0" fontAlgn="base" hangingPunct="0">
              <a:spcBef>
                <a:spcPct val="0"/>
              </a:spcBef>
              <a:spcAft>
                <a:spcPct val="0"/>
              </a:spcAft>
            </a:pPr>
            <a:r>
              <a:rPr lang="tr-TR" sz="2000" b="1" u="sng" dirty="0" smtClean="0">
                <a:solidFill>
                  <a:srgbClr val="FF0000"/>
                </a:solidFill>
                <a:ea typeface="Times New Roman" pitchFamily="18" charset="0"/>
                <a:cs typeface="Arial" pitchFamily="34" charset="0"/>
              </a:rPr>
              <a:t>Tasarım</a:t>
            </a:r>
            <a:r>
              <a:rPr lang="tr-TR" sz="2000" b="1" dirty="0" smtClean="0">
                <a:ea typeface="Times New Roman" pitchFamily="18" charset="0"/>
                <a:cs typeface="Arial" pitchFamily="34" charset="0"/>
              </a:rPr>
              <a:t>	</a:t>
            </a:r>
            <a:endParaRPr lang="tr-TR" sz="2000" dirty="0"/>
          </a:p>
        </p:txBody>
      </p:sp>
      <p:sp>
        <p:nvSpPr>
          <p:cNvPr id="3174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tab pos="-457200" algn="l"/>
                <a:tab pos="449263" algn="l"/>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611560" y="908720"/>
            <a:ext cx="8892480"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ct val="0"/>
              </a:spcAft>
              <a:buClrTx/>
              <a:buSzTx/>
              <a:tabLst/>
            </a:pPr>
            <a:r>
              <a:rPr lang="tr-TR" sz="2000" b="1" dirty="0" smtClean="0">
                <a:solidFill>
                  <a:srgbClr val="C00000"/>
                </a:solidFill>
                <a:ea typeface="Times New Roman" pitchFamily="18" charset="0"/>
                <a:cs typeface="Arial" pitchFamily="34" charset="0"/>
              </a:rPr>
              <a:t>3. AŞAMA :  Ön Projeleme Faktörleri </a:t>
            </a:r>
          </a:p>
          <a:p>
            <a:pPr lvl="0" algn="just" eaLnBrk="0" fontAlgn="base" hangingPunct="0">
              <a:spcBef>
                <a:spcPct val="0"/>
              </a:spcBef>
              <a:spcAft>
                <a:spcPct val="0"/>
              </a:spcAft>
            </a:pPr>
            <a:endParaRPr lang="tr-TR" sz="2000" dirty="0">
              <a:ea typeface="Times New Roman" pitchFamily="18" charset="0"/>
              <a:cs typeface="Arial" pitchFamily="34" charset="0"/>
            </a:endParaRPr>
          </a:p>
          <a:p>
            <a:pPr marL="457200" lvl="0" indent="-457200" algn="just" eaLnBrk="0" fontAlgn="base" hangingPunct="0">
              <a:spcBef>
                <a:spcPct val="0"/>
              </a:spcBef>
              <a:spcAft>
                <a:spcPct val="0"/>
              </a:spcAft>
              <a:buAutoNum type="alphaLcParenR"/>
            </a:pPr>
            <a:r>
              <a:rPr lang="tr-TR" b="1" dirty="0" smtClean="0">
                <a:ea typeface="Times New Roman" pitchFamily="18" charset="0"/>
                <a:cs typeface="Arial" pitchFamily="34" charset="0"/>
              </a:rPr>
              <a:t>Etkili kök derinliği </a:t>
            </a:r>
          </a:p>
          <a:p>
            <a:pPr marL="457200" lvl="0" indent="-457200" algn="just" eaLnBrk="0" fontAlgn="base" hangingPunct="0">
              <a:spcBef>
                <a:spcPct val="0"/>
              </a:spcBef>
              <a:spcAft>
                <a:spcPct val="0"/>
              </a:spcAft>
            </a:pPr>
            <a:endParaRPr lang="tr-TR" sz="2000" b="1" dirty="0">
              <a:ea typeface="Times New Roman" pitchFamily="18" charset="0"/>
              <a:cs typeface="Arial" pitchFamily="34" charset="0"/>
            </a:endParaRPr>
          </a:p>
          <a:p>
            <a:pPr marL="457200" lvl="0" indent="-457200" algn="just" eaLnBrk="0" fontAlgn="base" hangingPunct="0">
              <a:spcBef>
                <a:spcPct val="0"/>
              </a:spcBef>
              <a:spcAft>
                <a:spcPct val="0"/>
              </a:spcAft>
            </a:pPr>
            <a:r>
              <a:rPr lang="tr-TR" sz="2000" b="1" dirty="0" smtClean="0">
                <a:ea typeface="Times New Roman" pitchFamily="18" charset="0"/>
                <a:cs typeface="Arial" pitchFamily="34" charset="0"/>
              </a:rPr>
              <a:t>	</a:t>
            </a:r>
            <a:r>
              <a:rPr lang="tr-TR" sz="1700" dirty="0" smtClean="0">
                <a:ea typeface="Times New Roman" pitchFamily="18" charset="0"/>
                <a:cs typeface="Arial" pitchFamily="34" charset="0"/>
              </a:rPr>
              <a:t>D = 1.20 m </a:t>
            </a:r>
          </a:p>
          <a:p>
            <a:pPr marL="457200" lvl="0" indent="-457200" algn="just" eaLnBrk="0" fontAlgn="base" hangingPunct="0">
              <a:spcBef>
                <a:spcPct val="0"/>
              </a:spcBef>
              <a:spcAft>
                <a:spcPct val="0"/>
              </a:spcAft>
            </a:pPr>
            <a:endParaRPr lang="tr-TR" sz="2000" b="1" dirty="0" smtClean="0">
              <a:ea typeface="Times New Roman" pitchFamily="18" charset="0"/>
              <a:cs typeface="Arial" pitchFamily="34" charset="0"/>
            </a:endParaRPr>
          </a:p>
          <a:p>
            <a:pPr marL="457200" lvl="0" indent="-457200" algn="just" eaLnBrk="0" fontAlgn="base" hangingPunct="0">
              <a:spcBef>
                <a:spcPct val="0"/>
              </a:spcBef>
              <a:spcAft>
                <a:spcPct val="0"/>
              </a:spcAft>
            </a:pPr>
            <a:endParaRPr kumimoji="0" lang="tr-TR" sz="2000" b="1" i="0" u="none" strike="noStrike" cap="none" normalizeH="0" dirty="0" smtClean="0">
              <a:ln>
                <a:noFill/>
              </a:ln>
              <a:solidFill>
                <a:schemeClr val="tx1"/>
              </a:solidFill>
              <a:effectLst/>
              <a:ea typeface="Times New Roman" pitchFamily="18" charset="0"/>
              <a:cs typeface="Arial" pitchFamily="34" charset="0"/>
            </a:endParaRPr>
          </a:p>
          <a:p>
            <a:pPr lvl="0" algn="just" eaLnBrk="0" fontAlgn="base" hangingPunct="0">
              <a:spcBef>
                <a:spcPct val="0"/>
              </a:spcBef>
              <a:spcAft>
                <a:spcPct val="0"/>
              </a:spcAft>
            </a:pPr>
            <a:r>
              <a:rPr lang="tr-TR" sz="2000" b="1" dirty="0" smtClean="0">
                <a:ea typeface="Times New Roman" pitchFamily="18" charset="0"/>
                <a:cs typeface="Arial" pitchFamily="34" charset="0"/>
              </a:rPr>
              <a:t>	</a:t>
            </a:r>
            <a:endParaRPr lang="tr-TR" sz="2000" dirty="0" smtClean="0">
              <a:ea typeface="Times New Roman" pitchFamily="18" charset="0"/>
              <a:cs typeface="Arial" pitchFamily="34" charset="0"/>
            </a:endParaRPr>
          </a:p>
          <a:p>
            <a:pPr lvl="0" algn="just" eaLnBrk="0" fontAlgn="base" hangingPunct="0">
              <a:spcBef>
                <a:spcPct val="0"/>
              </a:spcBef>
              <a:spcAft>
                <a:spcPct val="0"/>
              </a:spcAft>
            </a:pPr>
            <a:endParaRPr lang="tr-TR" sz="2000" dirty="0">
              <a:cs typeface="Arial" pitchFamily="34" charset="0"/>
            </a:endParaRPr>
          </a:p>
          <a:p>
            <a:pPr lvl="0" algn="just" eaLnBrk="0" fontAlgn="base" hangingPunct="0">
              <a:spcBef>
                <a:spcPct val="0"/>
              </a:spcBef>
              <a:spcAft>
                <a:spcPct val="0"/>
              </a:spcAft>
            </a:pPr>
            <a:r>
              <a:rPr lang="tr-TR" sz="2000" dirty="0" smtClean="0">
                <a:cs typeface="Arial" pitchFamily="34" charset="0"/>
              </a:rPr>
              <a:t>	</a:t>
            </a:r>
            <a:endParaRPr lang="tr-TR" sz="2000" dirty="0"/>
          </a:p>
        </p:txBody>
      </p:sp>
      <p:sp>
        <p:nvSpPr>
          <p:cNvPr id="11" name="10 Dikdörtgen"/>
          <p:cNvSpPr/>
          <p:nvPr/>
        </p:nvSpPr>
        <p:spPr>
          <a:xfrm>
            <a:off x="611560" y="2780928"/>
            <a:ext cx="8136904" cy="400110"/>
          </a:xfrm>
          <a:prstGeom prst="rect">
            <a:avLst/>
          </a:prstGeom>
        </p:spPr>
        <p:txBody>
          <a:bodyPr wrap="square">
            <a:spAutoFit/>
          </a:bodyPr>
          <a:lstStyle/>
          <a:p>
            <a:r>
              <a:rPr lang="tr-TR" sz="2000" b="1" dirty="0" smtClean="0">
                <a:ea typeface="Times New Roman" pitchFamily="18" charset="0"/>
                <a:cs typeface="Arial" pitchFamily="34" charset="0"/>
              </a:rPr>
              <a:t>b) </a:t>
            </a:r>
            <a:r>
              <a:rPr lang="tr-TR" b="1" dirty="0"/>
              <a:t>Her sulamada uygulanacak maksimum net sulama suyu </a:t>
            </a:r>
            <a:r>
              <a:rPr lang="tr-TR" b="1" dirty="0" smtClean="0"/>
              <a:t>miktarı, </a:t>
            </a:r>
            <a:r>
              <a:rPr lang="tr-TR" b="1" dirty="0" err="1" smtClean="0"/>
              <a:t>d</a:t>
            </a:r>
            <a:r>
              <a:rPr lang="tr-TR" b="1" baseline="-25000" dirty="0" err="1" smtClean="0"/>
              <a:t>nmax</a:t>
            </a:r>
            <a:endParaRPr lang="tr-TR" b="1" baseline="-25000" dirty="0"/>
          </a:p>
        </p:txBody>
      </p:sp>
      <p:sp>
        <p:nvSpPr>
          <p:cNvPr id="2663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27653" name="Object 5"/>
          <p:cNvGraphicFramePr>
            <a:graphicFrameLocks noChangeAspect="1"/>
          </p:cNvGraphicFramePr>
          <p:nvPr/>
        </p:nvGraphicFramePr>
        <p:xfrm>
          <a:off x="866775" y="3573463"/>
          <a:ext cx="6907213" cy="576262"/>
        </p:xfrm>
        <a:graphic>
          <a:graphicData uri="http://schemas.openxmlformats.org/presentationml/2006/ole">
            <mc:AlternateContent xmlns:mc="http://schemas.openxmlformats.org/markup-compatibility/2006">
              <mc:Choice xmlns:v="urn:schemas-microsoft-com:vml" Requires="v">
                <p:oleObj spid="_x0000_s27684" name="Denklem" r:id="rId3" imgW="2984400" imgH="241200" progId="Equation.3">
                  <p:embed/>
                </p:oleObj>
              </mc:Choice>
              <mc:Fallback>
                <p:oleObj name="Denklem" r:id="rId3" imgW="2984400" imgH="241200" progId="Equation.3">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6775" y="3573463"/>
                        <a:ext cx="6907213" cy="576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12 Dikdörtgen"/>
          <p:cNvSpPr/>
          <p:nvPr/>
        </p:nvSpPr>
        <p:spPr>
          <a:xfrm>
            <a:off x="7380312" y="3573016"/>
            <a:ext cx="1187624" cy="461665"/>
          </a:xfrm>
          <a:prstGeom prst="rect">
            <a:avLst/>
          </a:prstGeom>
        </p:spPr>
        <p:txBody>
          <a:bodyPr wrap="square">
            <a:spAutoFit/>
          </a:bodyPr>
          <a:lstStyle/>
          <a:p>
            <a:pPr marL="457200" lvl="0" indent="-457200" algn="just" eaLnBrk="0" fontAlgn="base" hangingPunct="0">
              <a:spcBef>
                <a:spcPct val="0"/>
              </a:spcBef>
              <a:spcAft>
                <a:spcPct val="0"/>
              </a:spcAft>
            </a:pPr>
            <a:r>
              <a:rPr lang="tr-TR" sz="2400" b="1" dirty="0" smtClean="0">
                <a:ea typeface="Times New Roman" pitchFamily="18" charset="0"/>
                <a:cs typeface="Arial" pitchFamily="34" charset="0"/>
              </a:rPr>
              <a:t>	</a:t>
            </a:r>
            <a:r>
              <a:rPr lang="tr-TR" sz="2400" dirty="0" smtClean="0">
                <a:ea typeface="Times New Roman" pitchFamily="18" charset="0"/>
                <a:cs typeface="Arial" pitchFamily="34" charset="0"/>
              </a:rPr>
              <a:t>mm</a:t>
            </a:r>
          </a:p>
        </p:txBody>
      </p:sp>
      <p:sp>
        <p:nvSpPr>
          <p:cNvPr id="27656" name="Rectangle 8"/>
          <p:cNvSpPr>
            <a:spLocks noChangeArrowheads="1"/>
          </p:cNvSpPr>
          <p:nvPr/>
        </p:nvSpPr>
        <p:spPr bwMode="auto">
          <a:xfrm>
            <a:off x="755576" y="4509120"/>
            <a:ext cx="867645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lang="tr-TR" sz="2100" b="1" dirty="0" smtClean="0"/>
              <a:t>c) </a:t>
            </a:r>
            <a:r>
              <a:rPr lang="tr-TR" sz="1900" b="1" dirty="0" smtClean="0"/>
              <a:t>Damla sulama yöntemi altında bitki su tüketimi, T</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lang="tr-TR" sz="1900" b="1" dirty="0" smtClean="0"/>
              <a:t>	</a:t>
            </a:r>
          </a:p>
        </p:txBody>
      </p:sp>
      <p:graphicFrame>
        <p:nvGraphicFramePr>
          <p:cNvPr id="27655" name="Object 7"/>
          <p:cNvGraphicFramePr>
            <a:graphicFrameLocks noChangeAspect="1"/>
          </p:cNvGraphicFramePr>
          <p:nvPr>
            <p:extLst>
              <p:ext uri="{D42A27DB-BD31-4B8C-83A1-F6EECF244321}">
                <p14:modId xmlns:p14="http://schemas.microsoft.com/office/powerpoint/2010/main" val="1185087297"/>
              </p:ext>
            </p:extLst>
          </p:nvPr>
        </p:nvGraphicFramePr>
        <p:xfrm>
          <a:off x="1060450" y="5157788"/>
          <a:ext cx="3490913" cy="836612"/>
        </p:xfrm>
        <a:graphic>
          <a:graphicData uri="http://schemas.openxmlformats.org/presentationml/2006/ole">
            <mc:AlternateContent xmlns:mc="http://schemas.openxmlformats.org/markup-compatibility/2006">
              <mc:Choice xmlns:v="urn:schemas-microsoft-com:vml" Requires="v">
                <p:oleObj spid="_x0000_s27685" name="Denklem" r:id="rId5" imgW="1714320" imgH="393480" progId="Equation.3">
                  <p:embed/>
                </p:oleObj>
              </mc:Choice>
              <mc:Fallback>
                <p:oleObj name="Denklem" r:id="rId5" imgW="1714320" imgH="393480" progId="Equation.3">
                  <p:embed/>
                  <p:pic>
                    <p:nvPicPr>
                      <p:cNvPr id="0" name="Picture 7"/>
                      <p:cNvPicPr>
                        <a:picLocks noChangeAspect="1" noChangeArrowheads="1"/>
                      </p:cNvPicPr>
                      <p:nvPr/>
                    </p:nvPicPr>
                    <p:blipFill>
                      <a:blip r:embed="rId6"/>
                      <a:srcRect/>
                      <a:stretch>
                        <a:fillRect/>
                      </a:stretch>
                    </p:blipFill>
                    <p:spPr bwMode="auto">
                      <a:xfrm>
                        <a:off x="1060450" y="5157788"/>
                        <a:ext cx="3490913" cy="836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16 Dikdörtgen"/>
          <p:cNvSpPr/>
          <p:nvPr/>
        </p:nvSpPr>
        <p:spPr>
          <a:xfrm>
            <a:off x="4139952" y="5373216"/>
            <a:ext cx="1944216" cy="461665"/>
          </a:xfrm>
          <a:prstGeom prst="rect">
            <a:avLst/>
          </a:prstGeom>
        </p:spPr>
        <p:txBody>
          <a:bodyPr wrap="square">
            <a:spAutoFit/>
          </a:bodyPr>
          <a:lstStyle/>
          <a:p>
            <a:pPr marL="457200" lvl="0" indent="-457200" algn="just" eaLnBrk="0" fontAlgn="base" hangingPunct="0">
              <a:spcBef>
                <a:spcPct val="0"/>
              </a:spcBef>
              <a:spcAft>
                <a:spcPct val="0"/>
              </a:spcAft>
            </a:pPr>
            <a:r>
              <a:rPr lang="tr-TR" sz="2400" b="1" dirty="0" smtClean="0">
                <a:ea typeface="Times New Roman" pitchFamily="18" charset="0"/>
                <a:cs typeface="Arial" pitchFamily="34" charset="0"/>
              </a:rPr>
              <a:t>	</a:t>
            </a:r>
            <a:r>
              <a:rPr lang="tr-TR" sz="2400" dirty="0" smtClean="0">
                <a:ea typeface="Times New Roman" pitchFamily="18" charset="0"/>
                <a:cs typeface="Arial" pitchFamily="34" charset="0"/>
              </a:rPr>
              <a:t>mm/gün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51520" y="476672"/>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eaLnBrk="0" fontAlgn="base" hangingPunct="0">
              <a:spcBef>
                <a:spcPct val="0"/>
              </a:spcBef>
              <a:spcAft>
                <a:spcPct val="0"/>
              </a:spcAft>
            </a:pPr>
            <a:r>
              <a:rPr lang="tr-TR" sz="2000" b="1" u="sng" dirty="0" smtClean="0">
                <a:solidFill>
                  <a:srgbClr val="FF0000"/>
                </a:solidFill>
                <a:ea typeface="Times New Roman" pitchFamily="18" charset="0"/>
                <a:cs typeface="Arial" pitchFamily="34" charset="0"/>
              </a:rPr>
              <a:t>Tasarım</a:t>
            </a:r>
            <a:r>
              <a:rPr lang="tr-TR" sz="2000" b="1" dirty="0" smtClean="0">
                <a:ea typeface="Times New Roman" pitchFamily="18" charset="0"/>
                <a:cs typeface="Arial" pitchFamily="34" charset="0"/>
              </a:rPr>
              <a:t>	</a:t>
            </a:r>
            <a:endParaRPr lang="tr-TR" sz="2000" dirty="0"/>
          </a:p>
        </p:txBody>
      </p:sp>
      <p:sp>
        <p:nvSpPr>
          <p:cNvPr id="3174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tab pos="-457200" algn="l"/>
                <a:tab pos="449263" algn="l"/>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611560" y="1062608"/>
            <a:ext cx="889248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ct val="0"/>
              </a:spcAft>
              <a:buClrTx/>
              <a:buSzTx/>
              <a:tabLst/>
            </a:pPr>
            <a:r>
              <a:rPr lang="tr-TR" sz="2000" b="1" dirty="0" smtClean="0">
                <a:solidFill>
                  <a:srgbClr val="C00000"/>
                </a:solidFill>
                <a:ea typeface="Times New Roman" pitchFamily="18" charset="0"/>
                <a:cs typeface="Arial" pitchFamily="34" charset="0"/>
              </a:rPr>
              <a:t>3. AŞAMA :  Ön Projeleme Faktörleri </a:t>
            </a:r>
          </a:p>
          <a:p>
            <a:pPr lvl="0" algn="just" eaLnBrk="0" fontAlgn="base" hangingPunct="0">
              <a:spcBef>
                <a:spcPct val="0"/>
              </a:spcBef>
              <a:spcAft>
                <a:spcPct val="0"/>
              </a:spcAft>
            </a:pPr>
            <a:endParaRPr lang="tr-TR" sz="2000" dirty="0">
              <a:ea typeface="Times New Roman" pitchFamily="18" charset="0"/>
              <a:cs typeface="Arial" pitchFamily="34" charset="0"/>
            </a:endParaRPr>
          </a:p>
          <a:p>
            <a:pPr marL="457200" lvl="0" indent="-457200" algn="just" eaLnBrk="0" fontAlgn="base" hangingPunct="0">
              <a:spcBef>
                <a:spcPct val="0"/>
              </a:spcBef>
              <a:spcAft>
                <a:spcPct val="0"/>
              </a:spcAft>
            </a:pPr>
            <a:r>
              <a:rPr lang="tr-TR" sz="2000" b="1" dirty="0" smtClean="0">
                <a:ea typeface="Times New Roman" pitchFamily="18" charset="0"/>
                <a:cs typeface="Arial" pitchFamily="34" charset="0"/>
              </a:rPr>
              <a:t>d) Maksimum sulama aralığı, SA </a:t>
            </a:r>
            <a:r>
              <a:rPr lang="tr-TR" sz="2000" b="1" baseline="-25000" dirty="0" err="1" smtClean="0">
                <a:ea typeface="Times New Roman" pitchFamily="18" charset="0"/>
                <a:cs typeface="Arial" pitchFamily="34" charset="0"/>
              </a:rPr>
              <a:t>max</a:t>
            </a:r>
            <a:endParaRPr lang="tr-TR" sz="2000" b="1" baseline="-25000" dirty="0">
              <a:ea typeface="Times New Roman" pitchFamily="18" charset="0"/>
              <a:cs typeface="Arial" pitchFamily="34" charset="0"/>
            </a:endParaRPr>
          </a:p>
          <a:p>
            <a:pPr marL="457200" lvl="0" indent="-457200" algn="just" eaLnBrk="0" fontAlgn="base" hangingPunct="0">
              <a:spcBef>
                <a:spcPct val="0"/>
              </a:spcBef>
              <a:spcAft>
                <a:spcPct val="0"/>
              </a:spcAft>
            </a:pPr>
            <a:r>
              <a:rPr lang="tr-TR" sz="2000" dirty="0" smtClean="0">
                <a:ea typeface="Times New Roman" pitchFamily="18" charset="0"/>
                <a:cs typeface="Arial" pitchFamily="34" charset="0"/>
              </a:rPr>
              <a:t> </a:t>
            </a:r>
          </a:p>
          <a:p>
            <a:pPr marL="457200" lvl="0" indent="-457200" algn="just" eaLnBrk="0" fontAlgn="base" hangingPunct="0">
              <a:spcBef>
                <a:spcPct val="0"/>
              </a:spcBef>
              <a:spcAft>
                <a:spcPct val="0"/>
              </a:spcAft>
            </a:pPr>
            <a:endParaRPr lang="tr-TR" sz="2000" b="1" dirty="0" smtClean="0">
              <a:ea typeface="Times New Roman" pitchFamily="18" charset="0"/>
              <a:cs typeface="Arial" pitchFamily="34" charset="0"/>
            </a:endParaRPr>
          </a:p>
          <a:p>
            <a:pPr marL="457200" lvl="0" indent="-457200" algn="just" eaLnBrk="0" fontAlgn="base" hangingPunct="0">
              <a:spcBef>
                <a:spcPct val="0"/>
              </a:spcBef>
              <a:spcAft>
                <a:spcPct val="0"/>
              </a:spcAft>
            </a:pPr>
            <a:endParaRPr kumimoji="0" lang="tr-TR" sz="2000" b="1" i="0" u="none" strike="noStrike" cap="none" normalizeH="0" dirty="0" smtClean="0">
              <a:ln>
                <a:noFill/>
              </a:ln>
              <a:solidFill>
                <a:schemeClr val="tx1"/>
              </a:solidFill>
              <a:effectLst/>
              <a:ea typeface="Times New Roman" pitchFamily="18" charset="0"/>
              <a:cs typeface="Arial" pitchFamily="34" charset="0"/>
            </a:endParaRPr>
          </a:p>
          <a:p>
            <a:pPr lvl="0" algn="just" eaLnBrk="0" fontAlgn="base" hangingPunct="0">
              <a:spcBef>
                <a:spcPct val="0"/>
              </a:spcBef>
              <a:spcAft>
                <a:spcPct val="0"/>
              </a:spcAft>
            </a:pPr>
            <a:r>
              <a:rPr lang="tr-TR" sz="2000" b="1" dirty="0" smtClean="0">
                <a:ea typeface="Times New Roman" pitchFamily="18" charset="0"/>
                <a:cs typeface="Arial" pitchFamily="34" charset="0"/>
              </a:rPr>
              <a:t>	</a:t>
            </a:r>
            <a:endParaRPr lang="tr-TR" sz="2000" dirty="0" smtClean="0">
              <a:ea typeface="Times New Roman" pitchFamily="18" charset="0"/>
              <a:cs typeface="Arial" pitchFamily="34" charset="0"/>
            </a:endParaRPr>
          </a:p>
          <a:p>
            <a:pPr lvl="0" algn="just" eaLnBrk="0" fontAlgn="base" hangingPunct="0">
              <a:spcBef>
                <a:spcPct val="0"/>
              </a:spcBef>
              <a:spcAft>
                <a:spcPct val="0"/>
              </a:spcAft>
            </a:pPr>
            <a:endParaRPr lang="tr-TR" sz="2000" dirty="0">
              <a:cs typeface="Arial" pitchFamily="34" charset="0"/>
            </a:endParaRPr>
          </a:p>
          <a:p>
            <a:pPr lvl="0" algn="just" eaLnBrk="0" fontAlgn="base" hangingPunct="0">
              <a:spcBef>
                <a:spcPct val="0"/>
              </a:spcBef>
              <a:spcAft>
                <a:spcPct val="0"/>
              </a:spcAft>
            </a:pPr>
            <a:r>
              <a:rPr lang="tr-TR" sz="2000" dirty="0" smtClean="0">
                <a:cs typeface="Arial" pitchFamily="34" charset="0"/>
              </a:rPr>
              <a:t>	</a:t>
            </a:r>
            <a:endParaRPr lang="tr-TR" sz="2000" dirty="0"/>
          </a:p>
        </p:txBody>
      </p:sp>
      <p:sp>
        <p:nvSpPr>
          <p:cNvPr id="11" name="10 Dikdörtgen"/>
          <p:cNvSpPr/>
          <p:nvPr/>
        </p:nvSpPr>
        <p:spPr>
          <a:xfrm>
            <a:off x="611560" y="3140968"/>
            <a:ext cx="8136904" cy="400110"/>
          </a:xfrm>
          <a:prstGeom prst="rect">
            <a:avLst/>
          </a:prstGeom>
        </p:spPr>
        <p:txBody>
          <a:bodyPr wrap="square">
            <a:spAutoFit/>
          </a:bodyPr>
          <a:lstStyle/>
          <a:p>
            <a:r>
              <a:rPr lang="tr-TR" sz="2000" b="1" dirty="0" smtClean="0">
                <a:ea typeface="Times New Roman" pitchFamily="18" charset="0"/>
                <a:cs typeface="Arial" pitchFamily="34" charset="0"/>
              </a:rPr>
              <a:t>e) </a:t>
            </a:r>
            <a:r>
              <a:rPr lang="tr-TR" sz="2000" b="1" dirty="0" smtClean="0"/>
              <a:t>Proje sulama aralığı, SA  </a:t>
            </a:r>
            <a:endParaRPr lang="tr-TR" sz="2000" b="1" baseline="-25000" dirty="0"/>
          </a:p>
        </p:txBody>
      </p:sp>
      <p:sp>
        <p:nvSpPr>
          <p:cNvPr id="2663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27653" name="Object 5"/>
          <p:cNvGraphicFramePr>
            <a:graphicFrameLocks noChangeAspect="1"/>
          </p:cNvGraphicFramePr>
          <p:nvPr/>
        </p:nvGraphicFramePr>
        <p:xfrm>
          <a:off x="1259632" y="3717032"/>
          <a:ext cx="2762250" cy="472504"/>
        </p:xfrm>
        <a:graphic>
          <a:graphicData uri="http://schemas.openxmlformats.org/presentationml/2006/ole">
            <mc:AlternateContent xmlns:mc="http://schemas.openxmlformats.org/markup-compatibility/2006">
              <mc:Choice xmlns:v="urn:schemas-microsoft-com:vml" Requires="v">
                <p:oleObj spid="_x0000_s28720" name="Denklem" r:id="rId3" imgW="1193760" imgH="228600" progId="Equation.3">
                  <p:embed/>
                </p:oleObj>
              </mc:Choice>
              <mc:Fallback>
                <p:oleObj name="Denklem" r:id="rId3" imgW="1193760" imgH="228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3717032"/>
                        <a:ext cx="2762250" cy="4725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12 Dikdörtgen"/>
          <p:cNvSpPr/>
          <p:nvPr/>
        </p:nvSpPr>
        <p:spPr>
          <a:xfrm>
            <a:off x="3563888" y="2420888"/>
            <a:ext cx="2981968" cy="461665"/>
          </a:xfrm>
          <a:prstGeom prst="rect">
            <a:avLst/>
          </a:prstGeom>
        </p:spPr>
        <p:txBody>
          <a:bodyPr wrap="square">
            <a:spAutoFit/>
          </a:bodyPr>
          <a:lstStyle/>
          <a:p>
            <a:pPr marL="457200" lvl="0" indent="-457200" algn="just" eaLnBrk="0" fontAlgn="base" hangingPunct="0">
              <a:spcBef>
                <a:spcPct val="0"/>
              </a:spcBef>
              <a:spcAft>
                <a:spcPct val="0"/>
              </a:spcAft>
            </a:pPr>
            <a:r>
              <a:rPr lang="tr-TR" sz="2400" b="1" dirty="0" smtClean="0">
                <a:ea typeface="Times New Roman" pitchFamily="18" charset="0"/>
                <a:cs typeface="Arial" pitchFamily="34" charset="0"/>
              </a:rPr>
              <a:t>	</a:t>
            </a:r>
            <a:r>
              <a:rPr lang="tr-TR" sz="2400" dirty="0" smtClean="0">
                <a:ea typeface="Times New Roman" pitchFamily="18" charset="0"/>
                <a:cs typeface="Arial" pitchFamily="34" charset="0"/>
              </a:rPr>
              <a:t>gün</a:t>
            </a:r>
          </a:p>
        </p:txBody>
      </p:sp>
      <p:sp>
        <p:nvSpPr>
          <p:cNvPr id="17" name="16 Dikdörtgen"/>
          <p:cNvSpPr/>
          <p:nvPr/>
        </p:nvSpPr>
        <p:spPr>
          <a:xfrm>
            <a:off x="3779912" y="5301208"/>
            <a:ext cx="1944216" cy="461665"/>
          </a:xfrm>
          <a:prstGeom prst="rect">
            <a:avLst/>
          </a:prstGeom>
        </p:spPr>
        <p:txBody>
          <a:bodyPr wrap="square">
            <a:spAutoFit/>
          </a:bodyPr>
          <a:lstStyle/>
          <a:p>
            <a:pPr marL="457200" lvl="0" indent="-457200" algn="just" eaLnBrk="0" fontAlgn="base" hangingPunct="0">
              <a:spcBef>
                <a:spcPct val="0"/>
              </a:spcBef>
              <a:spcAft>
                <a:spcPct val="0"/>
              </a:spcAft>
            </a:pPr>
            <a:r>
              <a:rPr lang="tr-TR" sz="2400" b="1" dirty="0" smtClean="0">
                <a:ea typeface="Times New Roman" pitchFamily="18" charset="0"/>
                <a:cs typeface="Arial" pitchFamily="34" charset="0"/>
              </a:rPr>
              <a:t>	</a:t>
            </a:r>
            <a:r>
              <a:rPr lang="tr-TR" sz="2400" dirty="0" smtClean="0">
                <a:ea typeface="Times New Roman" pitchFamily="18" charset="0"/>
                <a:cs typeface="Arial" pitchFamily="34" charset="0"/>
              </a:rPr>
              <a:t>mm</a:t>
            </a:r>
          </a:p>
        </p:txBody>
      </p:sp>
      <p:sp>
        <p:nvSpPr>
          <p:cNvPr id="2867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28676" name="Object 4"/>
          <p:cNvGraphicFramePr>
            <a:graphicFrameLocks noChangeAspect="1"/>
          </p:cNvGraphicFramePr>
          <p:nvPr>
            <p:extLst>
              <p:ext uri="{D42A27DB-BD31-4B8C-83A1-F6EECF244321}">
                <p14:modId xmlns:p14="http://schemas.microsoft.com/office/powerpoint/2010/main" val="881399723"/>
              </p:ext>
            </p:extLst>
          </p:nvPr>
        </p:nvGraphicFramePr>
        <p:xfrm>
          <a:off x="1235075" y="2205038"/>
          <a:ext cx="2857500" cy="792162"/>
        </p:xfrm>
        <a:graphic>
          <a:graphicData uri="http://schemas.openxmlformats.org/presentationml/2006/ole">
            <mc:AlternateContent xmlns:mc="http://schemas.openxmlformats.org/markup-compatibility/2006">
              <mc:Choice xmlns:v="urn:schemas-microsoft-com:vml" Requires="v">
                <p:oleObj spid="_x0000_s28721" name="Denklem" r:id="rId5" imgW="1498320" imgH="419040" progId="Equation.3">
                  <p:embed/>
                </p:oleObj>
              </mc:Choice>
              <mc:Fallback>
                <p:oleObj name="Denklem" r:id="rId5" imgW="1498320" imgH="419040" progId="Equation.3">
                  <p:embed/>
                  <p:pic>
                    <p:nvPicPr>
                      <p:cNvPr id="0" name="Picture 4"/>
                      <p:cNvPicPr>
                        <a:picLocks noChangeAspect="1" noChangeArrowheads="1"/>
                      </p:cNvPicPr>
                      <p:nvPr/>
                    </p:nvPicPr>
                    <p:blipFill>
                      <a:blip r:embed="rId6"/>
                      <a:srcRect/>
                      <a:stretch>
                        <a:fillRect/>
                      </a:stretch>
                    </p:blipFill>
                    <p:spPr bwMode="auto">
                      <a:xfrm>
                        <a:off x="1235075" y="2205038"/>
                        <a:ext cx="2857500" cy="792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13 Dikdörtgen"/>
          <p:cNvSpPr/>
          <p:nvPr/>
        </p:nvSpPr>
        <p:spPr>
          <a:xfrm>
            <a:off x="611560" y="4581128"/>
            <a:ext cx="8136904" cy="400110"/>
          </a:xfrm>
          <a:prstGeom prst="rect">
            <a:avLst/>
          </a:prstGeom>
        </p:spPr>
        <p:txBody>
          <a:bodyPr wrap="square">
            <a:spAutoFit/>
          </a:bodyPr>
          <a:lstStyle/>
          <a:p>
            <a:r>
              <a:rPr lang="tr-TR" sz="2000" b="1" dirty="0" smtClean="0">
                <a:ea typeface="Times New Roman" pitchFamily="18" charset="0"/>
                <a:cs typeface="Arial" pitchFamily="34" charset="0"/>
              </a:rPr>
              <a:t>f) </a:t>
            </a:r>
            <a:r>
              <a:rPr lang="tr-TR" sz="2000" b="1" dirty="0"/>
              <a:t>Her sulamada uygulanacak maksimum net sulama suyu </a:t>
            </a:r>
            <a:r>
              <a:rPr lang="tr-TR" sz="2000" b="1" dirty="0" smtClean="0"/>
              <a:t>miktarı, </a:t>
            </a:r>
            <a:r>
              <a:rPr lang="tr-TR" sz="2000" b="1" dirty="0" err="1" smtClean="0"/>
              <a:t>d</a:t>
            </a:r>
            <a:r>
              <a:rPr lang="tr-TR" sz="2000" b="1" baseline="-25000" dirty="0" err="1" smtClean="0"/>
              <a:t>n</a:t>
            </a:r>
            <a:endParaRPr lang="tr-TR" sz="2000" b="1" baseline="-25000" dirty="0"/>
          </a:p>
        </p:txBody>
      </p:sp>
      <p:sp>
        <p:nvSpPr>
          <p:cNvPr id="2868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28680" name="Object 8"/>
          <p:cNvGraphicFramePr>
            <a:graphicFrameLocks noChangeAspect="1"/>
          </p:cNvGraphicFramePr>
          <p:nvPr>
            <p:extLst>
              <p:ext uri="{D42A27DB-BD31-4B8C-83A1-F6EECF244321}">
                <p14:modId xmlns:p14="http://schemas.microsoft.com/office/powerpoint/2010/main" val="1460203567"/>
              </p:ext>
            </p:extLst>
          </p:nvPr>
        </p:nvGraphicFramePr>
        <p:xfrm>
          <a:off x="1257300" y="5302250"/>
          <a:ext cx="2954338" cy="430213"/>
        </p:xfrm>
        <a:graphic>
          <a:graphicData uri="http://schemas.openxmlformats.org/presentationml/2006/ole">
            <mc:AlternateContent xmlns:mc="http://schemas.openxmlformats.org/markup-compatibility/2006">
              <mc:Choice xmlns:v="urn:schemas-microsoft-com:vml" Requires="v">
                <p:oleObj spid="_x0000_s28722" name="Denklem" r:id="rId7" imgW="1638000" imgH="228600" progId="Equation.3">
                  <p:embed/>
                </p:oleObj>
              </mc:Choice>
              <mc:Fallback>
                <p:oleObj name="Denklem" r:id="rId7" imgW="1638000" imgH="228600" progId="Equation.3">
                  <p:embed/>
                  <p:pic>
                    <p:nvPicPr>
                      <p:cNvPr id="0" name="Picture 8"/>
                      <p:cNvPicPr>
                        <a:picLocks noChangeAspect="1" noChangeArrowheads="1"/>
                      </p:cNvPicPr>
                      <p:nvPr/>
                    </p:nvPicPr>
                    <p:blipFill>
                      <a:blip r:embed="rId8"/>
                      <a:srcRect/>
                      <a:stretch>
                        <a:fillRect/>
                      </a:stretch>
                    </p:blipFill>
                    <p:spPr bwMode="auto">
                      <a:xfrm>
                        <a:off x="1257300" y="5302250"/>
                        <a:ext cx="2954338" cy="430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51520" y="476672"/>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eaLnBrk="0" fontAlgn="base" hangingPunct="0">
              <a:spcBef>
                <a:spcPct val="0"/>
              </a:spcBef>
              <a:spcAft>
                <a:spcPct val="0"/>
              </a:spcAft>
            </a:pPr>
            <a:r>
              <a:rPr lang="tr-TR" sz="2000" b="1" u="sng" dirty="0" smtClean="0">
                <a:solidFill>
                  <a:srgbClr val="FF0000"/>
                </a:solidFill>
                <a:ea typeface="Times New Roman" pitchFamily="18" charset="0"/>
                <a:cs typeface="Arial" pitchFamily="34" charset="0"/>
              </a:rPr>
              <a:t>Tasarım</a:t>
            </a:r>
            <a:r>
              <a:rPr lang="tr-TR" sz="2000" b="1" dirty="0" smtClean="0">
                <a:ea typeface="Times New Roman" pitchFamily="18" charset="0"/>
                <a:cs typeface="Arial" pitchFamily="34" charset="0"/>
              </a:rPr>
              <a:t>	</a:t>
            </a:r>
            <a:endParaRPr lang="tr-TR" sz="2000" dirty="0"/>
          </a:p>
        </p:txBody>
      </p:sp>
      <p:sp>
        <p:nvSpPr>
          <p:cNvPr id="3174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tab pos="-457200" algn="l"/>
                <a:tab pos="449263" algn="l"/>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611560" y="1052736"/>
            <a:ext cx="889248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ct val="0"/>
              </a:spcAft>
              <a:buClrTx/>
              <a:buSzTx/>
              <a:tabLst/>
            </a:pPr>
            <a:r>
              <a:rPr lang="tr-TR" sz="2000" b="1" dirty="0" smtClean="0">
                <a:solidFill>
                  <a:srgbClr val="C00000"/>
                </a:solidFill>
                <a:ea typeface="Times New Roman" pitchFamily="18" charset="0"/>
                <a:cs typeface="Arial" pitchFamily="34" charset="0"/>
              </a:rPr>
              <a:t>3. AŞAMA :  Ön Projeleme Faktörleri </a:t>
            </a:r>
          </a:p>
          <a:p>
            <a:pPr lvl="0" algn="just" eaLnBrk="0" fontAlgn="base" hangingPunct="0">
              <a:spcBef>
                <a:spcPct val="0"/>
              </a:spcBef>
              <a:spcAft>
                <a:spcPct val="0"/>
              </a:spcAft>
            </a:pPr>
            <a:endParaRPr lang="tr-TR" sz="2000" dirty="0">
              <a:ea typeface="Times New Roman" pitchFamily="18" charset="0"/>
              <a:cs typeface="Arial" pitchFamily="34" charset="0"/>
            </a:endParaRPr>
          </a:p>
          <a:p>
            <a:pPr marL="457200" lvl="0" indent="-457200" algn="just" eaLnBrk="0" fontAlgn="base" hangingPunct="0">
              <a:spcBef>
                <a:spcPct val="0"/>
              </a:spcBef>
              <a:spcAft>
                <a:spcPct val="0"/>
              </a:spcAft>
            </a:pPr>
            <a:r>
              <a:rPr lang="tr-TR" sz="2000" b="1" dirty="0" smtClean="0">
                <a:ea typeface="Times New Roman" pitchFamily="18" charset="0"/>
                <a:cs typeface="Arial" pitchFamily="34" charset="0"/>
              </a:rPr>
              <a:t>g) </a:t>
            </a:r>
            <a:r>
              <a:rPr lang="tr-TR" sz="2000" b="1" dirty="0" smtClean="0"/>
              <a:t>Her sulamada uygulanacak toplam sulama suyu miktarı, </a:t>
            </a:r>
            <a:r>
              <a:rPr lang="tr-TR" sz="2000" b="1" dirty="0" err="1" smtClean="0"/>
              <a:t>d</a:t>
            </a:r>
            <a:r>
              <a:rPr lang="tr-TR" sz="2000" b="1" baseline="-25000" dirty="0" err="1" smtClean="0"/>
              <a:t>t</a:t>
            </a:r>
            <a:endParaRPr lang="tr-TR" sz="2000" b="1" baseline="-25000" dirty="0">
              <a:ea typeface="Times New Roman" pitchFamily="18" charset="0"/>
              <a:cs typeface="Arial" pitchFamily="34" charset="0"/>
            </a:endParaRPr>
          </a:p>
          <a:p>
            <a:pPr marL="457200" lvl="0" indent="-457200" algn="just" eaLnBrk="0" fontAlgn="base" hangingPunct="0">
              <a:spcBef>
                <a:spcPct val="0"/>
              </a:spcBef>
              <a:spcAft>
                <a:spcPct val="0"/>
              </a:spcAft>
            </a:pPr>
            <a:r>
              <a:rPr lang="tr-TR" sz="2000" dirty="0" smtClean="0">
                <a:ea typeface="Times New Roman" pitchFamily="18" charset="0"/>
                <a:cs typeface="Arial" pitchFamily="34" charset="0"/>
              </a:rPr>
              <a:t> </a:t>
            </a:r>
          </a:p>
          <a:p>
            <a:pPr marL="457200" lvl="0" indent="-457200" algn="just" eaLnBrk="0" fontAlgn="base" hangingPunct="0">
              <a:spcBef>
                <a:spcPct val="0"/>
              </a:spcBef>
              <a:spcAft>
                <a:spcPct val="0"/>
              </a:spcAft>
            </a:pPr>
            <a:endParaRPr lang="tr-TR" sz="2000" b="1" dirty="0" smtClean="0">
              <a:ea typeface="Times New Roman" pitchFamily="18" charset="0"/>
              <a:cs typeface="Arial" pitchFamily="34" charset="0"/>
            </a:endParaRPr>
          </a:p>
          <a:p>
            <a:pPr marL="457200" lvl="0" indent="-457200" algn="just" eaLnBrk="0" fontAlgn="base" hangingPunct="0">
              <a:spcBef>
                <a:spcPct val="0"/>
              </a:spcBef>
              <a:spcAft>
                <a:spcPct val="0"/>
              </a:spcAft>
            </a:pPr>
            <a:endParaRPr kumimoji="0" lang="tr-TR" sz="2000" b="1" i="0" u="none" strike="noStrike" cap="none" normalizeH="0" dirty="0" smtClean="0">
              <a:ln>
                <a:noFill/>
              </a:ln>
              <a:solidFill>
                <a:schemeClr val="tx1"/>
              </a:solidFill>
              <a:effectLst/>
              <a:ea typeface="Times New Roman" pitchFamily="18" charset="0"/>
              <a:cs typeface="Arial" pitchFamily="34" charset="0"/>
            </a:endParaRPr>
          </a:p>
          <a:p>
            <a:pPr lvl="0" algn="just" eaLnBrk="0" fontAlgn="base" hangingPunct="0">
              <a:spcBef>
                <a:spcPct val="0"/>
              </a:spcBef>
              <a:spcAft>
                <a:spcPct val="0"/>
              </a:spcAft>
            </a:pPr>
            <a:r>
              <a:rPr lang="tr-TR" sz="2000" b="1" dirty="0" smtClean="0">
                <a:ea typeface="Times New Roman" pitchFamily="18" charset="0"/>
                <a:cs typeface="Arial" pitchFamily="34" charset="0"/>
              </a:rPr>
              <a:t>	</a:t>
            </a:r>
            <a:endParaRPr lang="tr-TR" sz="2000" dirty="0" smtClean="0">
              <a:ea typeface="Times New Roman" pitchFamily="18" charset="0"/>
              <a:cs typeface="Arial" pitchFamily="34" charset="0"/>
            </a:endParaRPr>
          </a:p>
          <a:p>
            <a:pPr lvl="0" algn="just" eaLnBrk="0" fontAlgn="base" hangingPunct="0">
              <a:spcBef>
                <a:spcPct val="0"/>
              </a:spcBef>
              <a:spcAft>
                <a:spcPct val="0"/>
              </a:spcAft>
            </a:pPr>
            <a:endParaRPr lang="tr-TR" sz="2000" dirty="0">
              <a:cs typeface="Arial" pitchFamily="34" charset="0"/>
            </a:endParaRPr>
          </a:p>
          <a:p>
            <a:pPr lvl="0" algn="just" eaLnBrk="0" fontAlgn="base" hangingPunct="0">
              <a:spcBef>
                <a:spcPct val="0"/>
              </a:spcBef>
              <a:spcAft>
                <a:spcPct val="0"/>
              </a:spcAft>
            </a:pPr>
            <a:r>
              <a:rPr lang="tr-TR" sz="2000" dirty="0" smtClean="0">
                <a:cs typeface="Arial" pitchFamily="34" charset="0"/>
              </a:rPr>
              <a:t>	</a:t>
            </a:r>
            <a:endParaRPr lang="tr-TR" sz="2000" dirty="0"/>
          </a:p>
        </p:txBody>
      </p:sp>
      <p:sp>
        <p:nvSpPr>
          <p:cNvPr id="2663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17" name="16 Dikdörtgen"/>
          <p:cNvSpPr/>
          <p:nvPr/>
        </p:nvSpPr>
        <p:spPr>
          <a:xfrm>
            <a:off x="3563888" y="2420888"/>
            <a:ext cx="1944216" cy="461665"/>
          </a:xfrm>
          <a:prstGeom prst="rect">
            <a:avLst/>
          </a:prstGeom>
        </p:spPr>
        <p:txBody>
          <a:bodyPr wrap="square">
            <a:spAutoFit/>
          </a:bodyPr>
          <a:lstStyle/>
          <a:p>
            <a:pPr marL="457200" lvl="0" indent="-457200" algn="just" eaLnBrk="0" fontAlgn="base" hangingPunct="0">
              <a:spcBef>
                <a:spcPct val="0"/>
              </a:spcBef>
              <a:spcAft>
                <a:spcPct val="0"/>
              </a:spcAft>
            </a:pPr>
            <a:r>
              <a:rPr lang="tr-TR" sz="2400" b="1" dirty="0" smtClean="0">
                <a:ea typeface="Times New Roman" pitchFamily="18" charset="0"/>
                <a:cs typeface="Arial" pitchFamily="34" charset="0"/>
              </a:rPr>
              <a:t>	</a:t>
            </a:r>
            <a:r>
              <a:rPr lang="tr-TR" sz="2400" dirty="0" smtClean="0">
                <a:ea typeface="Times New Roman" pitchFamily="18" charset="0"/>
                <a:cs typeface="Arial" pitchFamily="34" charset="0"/>
              </a:rPr>
              <a:t>mm</a:t>
            </a:r>
          </a:p>
        </p:txBody>
      </p:sp>
      <p:sp>
        <p:nvSpPr>
          <p:cNvPr id="2867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2868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2970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29701" name="Object 5"/>
          <p:cNvGraphicFramePr>
            <a:graphicFrameLocks noChangeAspect="1"/>
          </p:cNvGraphicFramePr>
          <p:nvPr>
            <p:extLst>
              <p:ext uri="{D42A27DB-BD31-4B8C-83A1-F6EECF244321}">
                <p14:modId xmlns:p14="http://schemas.microsoft.com/office/powerpoint/2010/main" val="2264248042"/>
              </p:ext>
            </p:extLst>
          </p:nvPr>
        </p:nvGraphicFramePr>
        <p:xfrm>
          <a:off x="1431925" y="2214563"/>
          <a:ext cx="2620963" cy="927100"/>
        </p:xfrm>
        <a:graphic>
          <a:graphicData uri="http://schemas.openxmlformats.org/presentationml/2006/ole">
            <mc:AlternateContent xmlns:mc="http://schemas.openxmlformats.org/markup-compatibility/2006">
              <mc:Choice xmlns:v="urn:schemas-microsoft-com:vml" Requires="v">
                <p:oleObj spid="_x0000_s29744" name="Denklem" r:id="rId4" imgW="1371600" imgH="431640" progId="Equation.3">
                  <p:embed/>
                </p:oleObj>
              </mc:Choice>
              <mc:Fallback>
                <p:oleObj name="Denklem" r:id="rId4" imgW="1371600" imgH="431640" progId="Equation.3">
                  <p:embed/>
                  <p:pic>
                    <p:nvPicPr>
                      <p:cNvPr id="0" name="Picture 5"/>
                      <p:cNvPicPr>
                        <a:picLocks noChangeAspect="1" noChangeArrowheads="1"/>
                      </p:cNvPicPr>
                      <p:nvPr/>
                    </p:nvPicPr>
                    <p:blipFill>
                      <a:blip r:embed="rId5"/>
                      <a:srcRect/>
                      <a:stretch>
                        <a:fillRect/>
                      </a:stretch>
                    </p:blipFill>
                    <p:spPr bwMode="auto">
                      <a:xfrm>
                        <a:off x="1431925" y="2214563"/>
                        <a:ext cx="2620963" cy="927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0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29703" name="Object 7"/>
          <p:cNvGraphicFramePr>
            <a:graphicFrameLocks noChangeAspect="1"/>
          </p:cNvGraphicFramePr>
          <p:nvPr/>
        </p:nvGraphicFramePr>
        <p:xfrm>
          <a:off x="1115616" y="3645024"/>
          <a:ext cx="4452938" cy="815975"/>
        </p:xfrm>
        <a:graphic>
          <a:graphicData uri="http://schemas.openxmlformats.org/presentationml/2006/ole">
            <mc:AlternateContent xmlns:mc="http://schemas.openxmlformats.org/markup-compatibility/2006">
              <mc:Choice xmlns:v="urn:schemas-microsoft-com:vml" Requires="v">
                <p:oleObj spid="_x0000_s29745" name="Denklem" r:id="rId6" imgW="2476440" imgH="431640" progId="Equation.3">
                  <p:embed/>
                </p:oleObj>
              </mc:Choice>
              <mc:Fallback>
                <p:oleObj name="Denklem" r:id="rId6" imgW="2476440" imgH="431640" progId="Equation.3">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5616" y="3645024"/>
                        <a:ext cx="4452938" cy="815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15 Dikdörtgen"/>
          <p:cNvSpPr/>
          <p:nvPr/>
        </p:nvSpPr>
        <p:spPr>
          <a:xfrm>
            <a:off x="539552" y="3212976"/>
            <a:ext cx="8136904" cy="400110"/>
          </a:xfrm>
          <a:prstGeom prst="rect">
            <a:avLst/>
          </a:prstGeom>
        </p:spPr>
        <p:txBody>
          <a:bodyPr wrap="square">
            <a:spAutoFit/>
          </a:bodyPr>
          <a:lstStyle/>
          <a:p>
            <a:r>
              <a:rPr lang="tr-TR" sz="2000" b="1" dirty="0" smtClean="0">
                <a:ea typeface="Times New Roman" pitchFamily="18" charset="0"/>
                <a:cs typeface="Arial" pitchFamily="34" charset="0"/>
              </a:rPr>
              <a:t>h) </a:t>
            </a:r>
            <a:r>
              <a:rPr lang="tr-TR" sz="2000" b="1" dirty="0" smtClean="0"/>
              <a:t>Birim alan damlatıcı sayısı, </a:t>
            </a:r>
            <a:r>
              <a:rPr lang="tr-TR" sz="2000" b="1" dirty="0" err="1" smtClean="0"/>
              <a:t>N</a:t>
            </a:r>
            <a:r>
              <a:rPr lang="tr-TR" sz="2000" b="1" baseline="-25000" dirty="0" err="1" smtClean="0"/>
              <a:t>d</a:t>
            </a:r>
            <a:r>
              <a:rPr lang="tr-TR" sz="2000" b="1" dirty="0" smtClean="0"/>
              <a:t> </a:t>
            </a:r>
            <a:endParaRPr lang="tr-TR" sz="2000" b="1" baseline="-25000" dirty="0"/>
          </a:p>
        </p:txBody>
      </p:sp>
      <p:sp>
        <p:nvSpPr>
          <p:cNvPr id="14" name="13 Dikdörtgen"/>
          <p:cNvSpPr/>
          <p:nvPr/>
        </p:nvSpPr>
        <p:spPr>
          <a:xfrm>
            <a:off x="467544" y="4437112"/>
            <a:ext cx="8136904" cy="400110"/>
          </a:xfrm>
          <a:prstGeom prst="rect">
            <a:avLst/>
          </a:prstGeom>
        </p:spPr>
        <p:txBody>
          <a:bodyPr wrap="square">
            <a:spAutoFit/>
          </a:bodyPr>
          <a:lstStyle/>
          <a:p>
            <a:r>
              <a:rPr lang="tr-TR" sz="2000" b="1" dirty="0" smtClean="0">
                <a:ea typeface="Times New Roman" pitchFamily="18" charset="0"/>
                <a:cs typeface="Arial" pitchFamily="34" charset="0"/>
              </a:rPr>
              <a:t>i) </a:t>
            </a:r>
            <a:r>
              <a:rPr lang="tr-TR" sz="2000" b="1" dirty="0" smtClean="0"/>
              <a:t>Sulama süresi, T</a:t>
            </a:r>
            <a:r>
              <a:rPr lang="tr-TR" sz="2000" b="1" baseline="-25000" dirty="0" smtClean="0"/>
              <a:t>a</a:t>
            </a:r>
            <a:r>
              <a:rPr lang="tr-TR" sz="2000" b="1" dirty="0" smtClean="0"/>
              <a:t>  </a:t>
            </a:r>
            <a:endParaRPr lang="tr-TR" sz="2000" b="1" baseline="-25000" dirty="0"/>
          </a:p>
        </p:txBody>
      </p:sp>
      <p:graphicFrame>
        <p:nvGraphicFramePr>
          <p:cNvPr id="15" name="Object 7"/>
          <p:cNvGraphicFramePr>
            <a:graphicFrameLocks noChangeAspect="1"/>
          </p:cNvGraphicFramePr>
          <p:nvPr/>
        </p:nvGraphicFramePr>
        <p:xfrm>
          <a:off x="467544" y="4941168"/>
          <a:ext cx="3856037" cy="817563"/>
        </p:xfrm>
        <a:graphic>
          <a:graphicData uri="http://schemas.openxmlformats.org/presentationml/2006/ole">
            <mc:AlternateContent xmlns:mc="http://schemas.openxmlformats.org/markup-compatibility/2006">
              <mc:Choice xmlns:v="urn:schemas-microsoft-com:vml" Requires="v">
                <p:oleObj spid="_x0000_s29746" name="Denklem" r:id="rId8" imgW="2145960" imgH="431640" progId="Equation.3">
                  <p:embed/>
                </p:oleObj>
              </mc:Choice>
              <mc:Fallback>
                <p:oleObj name="Denklem" r:id="rId8" imgW="2145960" imgH="431640" progId="Equation.3">
                  <p:embed/>
                  <p:pic>
                    <p:nvPicPr>
                      <p:cNvPr id="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7544" y="4941168"/>
                        <a:ext cx="3856037" cy="817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17 Dikdörtgen"/>
          <p:cNvSpPr/>
          <p:nvPr/>
        </p:nvSpPr>
        <p:spPr>
          <a:xfrm>
            <a:off x="251520" y="5805264"/>
            <a:ext cx="8136904" cy="400110"/>
          </a:xfrm>
          <a:prstGeom prst="rect">
            <a:avLst/>
          </a:prstGeom>
        </p:spPr>
        <p:txBody>
          <a:bodyPr wrap="square">
            <a:spAutoFit/>
          </a:bodyPr>
          <a:lstStyle/>
          <a:p>
            <a:pPr marL="457200" lvl="0" indent="-457200" algn="just" eaLnBrk="0" fontAlgn="base" hangingPunct="0">
              <a:spcBef>
                <a:spcPct val="0"/>
              </a:spcBef>
              <a:spcAft>
                <a:spcPct val="0"/>
              </a:spcAft>
            </a:pPr>
            <a:r>
              <a:rPr lang="tr-TR" sz="2000" b="1" dirty="0" smtClean="0">
                <a:solidFill>
                  <a:srgbClr val="FF0000"/>
                </a:solidFill>
                <a:ea typeface="Times New Roman" pitchFamily="18" charset="0"/>
                <a:cs typeface="Arial" pitchFamily="34" charset="0"/>
              </a:rPr>
              <a:t>	</a:t>
            </a:r>
            <a:r>
              <a:rPr lang="tr-TR" sz="2000" dirty="0" smtClean="0">
                <a:solidFill>
                  <a:srgbClr val="FF0000"/>
                </a:solidFill>
                <a:ea typeface="Times New Roman" pitchFamily="18" charset="0"/>
                <a:cs typeface="Arial" pitchFamily="34" charset="0"/>
              </a:rPr>
              <a:t>Bu durumda e şıkkına geri dönülür ve sulama aralığı 4 gün alınır…</a:t>
            </a:r>
          </a:p>
        </p:txBody>
      </p:sp>
      <p:sp>
        <p:nvSpPr>
          <p:cNvPr id="19" name="18 Dikdörtgen"/>
          <p:cNvSpPr/>
          <p:nvPr/>
        </p:nvSpPr>
        <p:spPr>
          <a:xfrm>
            <a:off x="3851920" y="5085184"/>
            <a:ext cx="4968552" cy="461665"/>
          </a:xfrm>
          <a:prstGeom prst="rect">
            <a:avLst/>
          </a:prstGeom>
        </p:spPr>
        <p:txBody>
          <a:bodyPr wrap="square">
            <a:spAutoFit/>
          </a:bodyPr>
          <a:lstStyle/>
          <a:p>
            <a:pPr marL="457200" lvl="0" indent="-457200" algn="just" eaLnBrk="0" fontAlgn="base" hangingPunct="0">
              <a:spcBef>
                <a:spcPct val="0"/>
              </a:spcBef>
              <a:spcAft>
                <a:spcPct val="0"/>
              </a:spcAft>
            </a:pPr>
            <a:r>
              <a:rPr lang="tr-TR" sz="2400" b="1" dirty="0" smtClean="0">
                <a:ea typeface="Times New Roman" pitchFamily="18" charset="0"/>
                <a:cs typeface="Arial" pitchFamily="34" charset="0"/>
              </a:rPr>
              <a:t>	</a:t>
            </a:r>
            <a:r>
              <a:rPr lang="tr-TR" sz="2400" dirty="0" smtClean="0">
                <a:ea typeface="Times New Roman" pitchFamily="18" charset="0"/>
                <a:cs typeface="Arial" pitchFamily="34" charset="0"/>
              </a:rPr>
              <a:t>h </a:t>
            </a:r>
            <a:r>
              <a:rPr lang="tr-TR" sz="2400" dirty="0" smtClean="0">
                <a:ea typeface="Times New Roman" pitchFamily="18" charset="0"/>
                <a:cs typeface="Arial" pitchFamily="34" charset="0"/>
                <a:sym typeface="Symbol"/>
              </a:rPr>
              <a:t>&gt; </a:t>
            </a:r>
            <a:r>
              <a:rPr lang="tr-TR" sz="2400" dirty="0" err="1" smtClean="0">
                <a:ea typeface="Times New Roman" pitchFamily="18" charset="0"/>
                <a:cs typeface="Arial" pitchFamily="34" charset="0"/>
                <a:sym typeface="Symbol"/>
              </a:rPr>
              <a:t>Tg</a:t>
            </a:r>
            <a:r>
              <a:rPr lang="tr-TR" sz="2400" dirty="0" smtClean="0">
                <a:ea typeface="Times New Roman" pitchFamily="18" charset="0"/>
                <a:cs typeface="Arial" pitchFamily="34" charset="0"/>
                <a:sym typeface="Symbol"/>
              </a:rPr>
              <a:t> =16 h uygun değil </a:t>
            </a:r>
            <a:endParaRPr lang="tr-TR" sz="2400" dirty="0" smtClean="0">
              <a:ea typeface="Times New Roman" pitchFamily="18"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51520" y="476672"/>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eaLnBrk="0" fontAlgn="base" hangingPunct="0">
              <a:spcBef>
                <a:spcPct val="0"/>
              </a:spcBef>
              <a:spcAft>
                <a:spcPct val="0"/>
              </a:spcAft>
            </a:pPr>
            <a:r>
              <a:rPr lang="tr-TR" sz="2000" b="1" u="sng" dirty="0" smtClean="0">
                <a:solidFill>
                  <a:srgbClr val="FF0000"/>
                </a:solidFill>
                <a:ea typeface="Times New Roman" pitchFamily="18" charset="0"/>
                <a:cs typeface="Arial" pitchFamily="34" charset="0"/>
              </a:rPr>
              <a:t>Tasarım</a:t>
            </a:r>
            <a:r>
              <a:rPr lang="tr-TR" sz="2000" b="1" dirty="0" smtClean="0">
                <a:ea typeface="Times New Roman" pitchFamily="18" charset="0"/>
                <a:cs typeface="Arial" pitchFamily="34" charset="0"/>
              </a:rPr>
              <a:t>	</a:t>
            </a:r>
            <a:endParaRPr lang="tr-TR" sz="2000" dirty="0"/>
          </a:p>
        </p:txBody>
      </p:sp>
      <p:sp>
        <p:nvSpPr>
          <p:cNvPr id="3174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tab pos="-457200" algn="l"/>
                <a:tab pos="449263" algn="l"/>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611560" y="1524273"/>
            <a:ext cx="889248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ct val="0"/>
              </a:spcAft>
              <a:buClrTx/>
              <a:buSzTx/>
              <a:tabLst/>
            </a:pPr>
            <a:r>
              <a:rPr lang="tr-TR" sz="2000" b="1" dirty="0" smtClean="0">
                <a:solidFill>
                  <a:srgbClr val="C00000"/>
                </a:solidFill>
                <a:ea typeface="Times New Roman" pitchFamily="18" charset="0"/>
                <a:cs typeface="Arial" pitchFamily="34" charset="0"/>
              </a:rPr>
              <a:t>3. AŞAMA :  Ön Projeleme Faktörleri </a:t>
            </a:r>
          </a:p>
          <a:p>
            <a:pPr lvl="0" algn="just" eaLnBrk="0" fontAlgn="base" hangingPunct="0">
              <a:spcBef>
                <a:spcPct val="0"/>
              </a:spcBef>
              <a:spcAft>
                <a:spcPct val="0"/>
              </a:spcAft>
            </a:pPr>
            <a:endParaRPr lang="tr-TR" sz="2000" dirty="0">
              <a:ea typeface="Times New Roman" pitchFamily="18" charset="0"/>
              <a:cs typeface="Arial" pitchFamily="34" charset="0"/>
            </a:endParaRPr>
          </a:p>
          <a:p>
            <a:pPr marL="457200" lvl="0" indent="-457200" algn="just" eaLnBrk="0" fontAlgn="base" hangingPunct="0">
              <a:spcBef>
                <a:spcPct val="0"/>
              </a:spcBef>
              <a:spcAft>
                <a:spcPct val="0"/>
              </a:spcAft>
            </a:pPr>
            <a:endParaRPr kumimoji="0" lang="tr-TR" sz="2000" b="1" i="0" u="none" strike="noStrike" cap="none" normalizeH="0" dirty="0" smtClean="0">
              <a:ln>
                <a:noFill/>
              </a:ln>
              <a:solidFill>
                <a:schemeClr val="tx1"/>
              </a:solidFill>
              <a:effectLst/>
              <a:ea typeface="Times New Roman" pitchFamily="18" charset="0"/>
              <a:cs typeface="Arial" pitchFamily="34" charset="0"/>
            </a:endParaRPr>
          </a:p>
          <a:p>
            <a:pPr lvl="0" algn="just" eaLnBrk="0" fontAlgn="base" hangingPunct="0">
              <a:spcBef>
                <a:spcPct val="0"/>
              </a:spcBef>
              <a:spcAft>
                <a:spcPct val="0"/>
              </a:spcAft>
            </a:pPr>
            <a:r>
              <a:rPr lang="tr-TR" sz="2000" b="1" dirty="0" smtClean="0">
                <a:ea typeface="Times New Roman" pitchFamily="18" charset="0"/>
                <a:cs typeface="Arial" pitchFamily="34" charset="0"/>
              </a:rPr>
              <a:t>	</a:t>
            </a:r>
            <a:endParaRPr lang="tr-TR" sz="2000" dirty="0" smtClean="0">
              <a:ea typeface="Times New Roman" pitchFamily="18" charset="0"/>
              <a:cs typeface="Arial" pitchFamily="34" charset="0"/>
            </a:endParaRPr>
          </a:p>
          <a:p>
            <a:pPr lvl="0" algn="just" eaLnBrk="0" fontAlgn="base" hangingPunct="0">
              <a:spcBef>
                <a:spcPct val="0"/>
              </a:spcBef>
              <a:spcAft>
                <a:spcPct val="0"/>
              </a:spcAft>
            </a:pPr>
            <a:endParaRPr lang="tr-TR" sz="2000" dirty="0">
              <a:cs typeface="Arial" pitchFamily="34" charset="0"/>
            </a:endParaRPr>
          </a:p>
          <a:p>
            <a:pPr lvl="0" algn="just" eaLnBrk="0" fontAlgn="base" hangingPunct="0">
              <a:spcBef>
                <a:spcPct val="0"/>
              </a:spcBef>
              <a:spcAft>
                <a:spcPct val="0"/>
              </a:spcAft>
            </a:pPr>
            <a:r>
              <a:rPr lang="tr-TR" sz="2000" dirty="0" smtClean="0">
                <a:cs typeface="Arial" pitchFamily="34" charset="0"/>
              </a:rPr>
              <a:t>	</a:t>
            </a:r>
            <a:endParaRPr lang="tr-TR" sz="2000" dirty="0"/>
          </a:p>
        </p:txBody>
      </p:sp>
      <p:sp>
        <p:nvSpPr>
          <p:cNvPr id="11" name="10 Dikdörtgen"/>
          <p:cNvSpPr/>
          <p:nvPr/>
        </p:nvSpPr>
        <p:spPr>
          <a:xfrm>
            <a:off x="539552" y="2348880"/>
            <a:ext cx="8136904" cy="400110"/>
          </a:xfrm>
          <a:prstGeom prst="rect">
            <a:avLst/>
          </a:prstGeom>
        </p:spPr>
        <p:txBody>
          <a:bodyPr wrap="square">
            <a:spAutoFit/>
          </a:bodyPr>
          <a:lstStyle/>
          <a:p>
            <a:r>
              <a:rPr lang="tr-TR" sz="2000" b="1" dirty="0" smtClean="0">
                <a:ea typeface="Times New Roman" pitchFamily="18" charset="0"/>
                <a:cs typeface="Arial" pitchFamily="34" charset="0"/>
              </a:rPr>
              <a:t>e) </a:t>
            </a:r>
            <a:r>
              <a:rPr lang="tr-TR" sz="2000" b="1" dirty="0" smtClean="0"/>
              <a:t>Proje sulama aralığı, SA  </a:t>
            </a:r>
            <a:endParaRPr lang="tr-TR" sz="2000" b="1" baseline="-25000" dirty="0"/>
          </a:p>
        </p:txBody>
      </p:sp>
      <p:sp>
        <p:nvSpPr>
          <p:cNvPr id="2663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27653" name="Object 5"/>
          <p:cNvGraphicFramePr>
            <a:graphicFrameLocks noChangeAspect="1"/>
          </p:cNvGraphicFramePr>
          <p:nvPr/>
        </p:nvGraphicFramePr>
        <p:xfrm>
          <a:off x="5292080" y="2996952"/>
          <a:ext cx="2851150" cy="473075"/>
        </p:xfrm>
        <a:graphic>
          <a:graphicData uri="http://schemas.openxmlformats.org/presentationml/2006/ole">
            <mc:AlternateContent xmlns:mc="http://schemas.openxmlformats.org/markup-compatibility/2006">
              <mc:Choice xmlns:v="urn:schemas-microsoft-com:vml" Requires="v">
                <p:oleObj spid="_x0000_s159792" name="Denklem" r:id="rId3" imgW="1231560" imgH="228600" progId="Equation.3">
                  <p:embed/>
                </p:oleObj>
              </mc:Choice>
              <mc:Fallback>
                <p:oleObj name="Denklem" r:id="rId3" imgW="1231560" imgH="228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2996952"/>
                        <a:ext cx="2851150" cy="473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16 Dikdörtgen"/>
          <p:cNvSpPr/>
          <p:nvPr/>
        </p:nvSpPr>
        <p:spPr>
          <a:xfrm>
            <a:off x="3635896" y="4725144"/>
            <a:ext cx="1944216" cy="461665"/>
          </a:xfrm>
          <a:prstGeom prst="rect">
            <a:avLst/>
          </a:prstGeom>
        </p:spPr>
        <p:txBody>
          <a:bodyPr wrap="square">
            <a:spAutoFit/>
          </a:bodyPr>
          <a:lstStyle/>
          <a:p>
            <a:pPr marL="457200" lvl="0" indent="-457200" algn="just" eaLnBrk="0" fontAlgn="base" hangingPunct="0">
              <a:spcBef>
                <a:spcPct val="0"/>
              </a:spcBef>
              <a:spcAft>
                <a:spcPct val="0"/>
              </a:spcAft>
            </a:pPr>
            <a:r>
              <a:rPr lang="tr-TR" sz="2400" b="1" dirty="0" smtClean="0">
                <a:ea typeface="Times New Roman" pitchFamily="18" charset="0"/>
                <a:cs typeface="Arial" pitchFamily="34" charset="0"/>
              </a:rPr>
              <a:t>	</a:t>
            </a:r>
            <a:r>
              <a:rPr lang="tr-TR" sz="2400" dirty="0" smtClean="0">
                <a:ea typeface="Times New Roman" pitchFamily="18" charset="0"/>
                <a:cs typeface="Arial" pitchFamily="34" charset="0"/>
              </a:rPr>
              <a:t>mm</a:t>
            </a:r>
          </a:p>
        </p:txBody>
      </p:sp>
      <p:sp>
        <p:nvSpPr>
          <p:cNvPr id="2867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14" name="13 Dikdörtgen"/>
          <p:cNvSpPr/>
          <p:nvPr/>
        </p:nvSpPr>
        <p:spPr>
          <a:xfrm>
            <a:off x="539552" y="3861048"/>
            <a:ext cx="8136904" cy="400110"/>
          </a:xfrm>
          <a:prstGeom prst="rect">
            <a:avLst/>
          </a:prstGeom>
        </p:spPr>
        <p:txBody>
          <a:bodyPr wrap="square">
            <a:spAutoFit/>
          </a:bodyPr>
          <a:lstStyle/>
          <a:p>
            <a:r>
              <a:rPr lang="tr-TR" sz="2000" b="1" dirty="0" smtClean="0">
                <a:ea typeface="Times New Roman" pitchFamily="18" charset="0"/>
                <a:cs typeface="Arial" pitchFamily="34" charset="0"/>
              </a:rPr>
              <a:t>f) </a:t>
            </a:r>
            <a:r>
              <a:rPr lang="tr-TR" sz="2000" b="1" dirty="0"/>
              <a:t>Her sulamada uygulanacak maksimum net sulama suyu </a:t>
            </a:r>
            <a:r>
              <a:rPr lang="tr-TR" sz="2000" b="1" dirty="0" smtClean="0"/>
              <a:t>miktarı, </a:t>
            </a:r>
            <a:r>
              <a:rPr lang="tr-TR" sz="2000" b="1" dirty="0" err="1" smtClean="0"/>
              <a:t>d</a:t>
            </a:r>
            <a:r>
              <a:rPr lang="tr-TR" sz="2000" b="1" baseline="-25000" dirty="0" err="1" smtClean="0"/>
              <a:t>n</a:t>
            </a:r>
            <a:endParaRPr lang="tr-TR" sz="2000" b="1" baseline="-25000" dirty="0"/>
          </a:p>
        </p:txBody>
      </p:sp>
      <p:sp>
        <p:nvSpPr>
          <p:cNvPr id="2868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28680" name="Object 8"/>
          <p:cNvGraphicFramePr>
            <a:graphicFrameLocks noChangeAspect="1"/>
          </p:cNvGraphicFramePr>
          <p:nvPr>
            <p:extLst>
              <p:ext uri="{D42A27DB-BD31-4B8C-83A1-F6EECF244321}">
                <p14:modId xmlns:p14="http://schemas.microsoft.com/office/powerpoint/2010/main" val="2407844431"/>
              </p:ext>
            </p:extLst>
          </p:nvPr>
        </p:nvGraphicFramePr>
        <p:xfrm>
          <a:off x="1149350" y="4786313"/>
          <a:ext cx="2954338" cy="430212"/>
        </p:xfrm>
        <a:graphic>
          <a:graphicData uri="http://schemas.openxmlformats.org/presentationml/2006/ole">
            <mc:AlternateContent xmlns:mc="http://schemas.openxmlformats.org/markup-compatibility/2006">
              <mc:Choice xmlns:v="urn:schemas-microsoft-com:vml" Requires="v">
                <p:oleObj spid="_x0000_s159793" name="Denklem" r:id="rId5" imgW="1638000" imgH="228600" progId="Equation.3">
                  <p:embed/>
                </p:oleObj>
              </mc:Choice>
              <mc:Fallback>
                <p:oleObj name="Denklem" r:id="rId5" imgW="1638000" imgH="228600" progId="Equation.3">
                  <p:embed/>
                  <p:pic>
                    <p:nvPicPr>
                      <p:cNvPr id="0" name="Picture 4"/>
                      <p:cNvPicPr>
                        <a:picLocks noChangeAspect="1" noChangeArrowheads="1"/>
                      </p:cNvPicPr>
                      <p:nvPr/>
                    </p:nvPicPr>
                    <p:blipFill>
                      <a:blip r:embed="rId6"/>
                      <a:srcRect/>
                      <a:stretch>
                        <a:fillRect/>
                      </a:stretch>
                    </p:blipFill>
                    <p:spPr bwMode="auto">
                      <a:xfrm>
                        <a:off x="1149350" y="4786313"/>
                        <a:ext cx="2954338" cy="430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9749" name="Object 5"/>
          <p:cNvGraphicFramePr>
            <a:graphicFrameLocks noChangeAspect="1"/>
          </p:cNvGraphicFramePr>
          <p:nvPr>
            <p:extLst>
              <p:ext uri="{D42A27DB-BD31-4B8C-83A1-F6EECF244321}">
                <p14:modId xmlns:p14="http://schemas.microsoft.com/office/powerpoint/2010/main" val="242000134"/>
              </p:ext>
            </p:extLst>
          </p:nvPr>
        </p:nvGraphicFramePr>
        <p:xfrm>
          <a:off x="1355725" y="2917825"/>
          <a:ext cx="2351088" cy="806450"/>
        </p:xfrm>
        <a:graphic>
          <a:graphicData uri="http://schemas.openxmlformats.org/presentationml/2006/ole">
            <mc:AlternateContent xmlns:mc="http://schemas.openxmlformats.org/markup-compatibility/2006">
              <mc:Choice xmlns:v="urn:schemas-microsoft-com:vml" Requires="v">
                <p:oleObj spid="_x0000_s159794" name="Denklem" r:id="rId7" imgW="1295280" imgH="393480" progId="Equation.3">
                  <p:embed/>
                </p:oleObj>
              </mc:Choice>
              <mc:Fallback>
                <p:oleObj name="Denklem" r:id="rId7" imgW="1295280" imgH="393480" progId="Equation.3">
                  <p:embed/>
                  <p:pic>
                    <p:nvPicPr>
                      <p:cNvPr id="0" name="Picture 5"/>
                      <p:cNvPicPr>
                        <a:picLocks noChangeAspect="1" noChangeArrowheads="1"/>
                      </p:cNvPicPr>
                      <p:nvPr/>
                    </p:nvPicPr>
                    <p:blipFill>
                      <a:blip r:embed="rId8"/>
                      <a:srcRect/>
                      <a:stretch>
                        <a:fillRect/>
                      </a:stretch>
                    </p:blipFill>
                    <p:spPr bwMode="auto">
                      <a:xfrm>
                        <a:off x="1355725" y="2917825"/>
                        <a:ext cx="2351088" cy="806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51520" y="476672"/>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eaLnBrk="0" fontAlgn="base" hangingPunct="0">
              <a:spcBef>
                <a:spcPct val="0"/>
              </a:spcBef>
              <a:spcAft>
                <a:spcPct val="0"/>
              </a:spcAft>
            </a:pPr>
            <a:r>
              <a:rPr lang="tr-TR" sz="2000" b="1" u="sng" dirty="0" smtClean="0">
                <a:solidFill>
                  <a:srgbClr val="FF0000"/>
                </a:solidFill>
                <a:ea typeface="Times New Roman" pitchFamily="18" charset="0"/>
                <a:cs typeface="Arial" pitchFamily="34" charset="0"/>
              </a:rPr>
              <a:t>Tasarım</a:t>
            </a:r>
            <a:r>
              <a:rPr lang="tr-TR" sz="2000" b="1" dirty="0" smtClean="0">
                <a:ea typeface="Times New Roman" pitchFamily="18" charset="0"/>
                <a:cs typeface="Arial" pitchFamily="34" charset="0"/>
              </a:rPr>
              <a:t>	</a:t>
            </a:r>
            <a:endParaRPr lang="tr-TR" sz="2000" dirty="0"/>
          </a:p>
        </p:txBody>
      </p:sp>
      <p:sp>
        <p:nvSpPr>
          <p:cNvPr id="3174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tab pos="-457200" algn="l"/>
                <a:tab pos="449263" algn="l"/>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611560" y="1052736"/>
            <a:ext cx="889248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ct val="0"/>
              </a:spcAft>
              <a:buClrTx/>
              <a:buSzTx/>
              <a:tabLst/>
            </a:pPr>
            <a:r>
              <a:rPr lang="tr-TR" sz="2000" b="1" dirty="0" smtClean="0">
                <a:solidFill>
                  <a:srgbClr val="C00000"/>
                </a:solidFill>
                <a:ea typeface="Times New Roman" pitchFamily="18" charset="0"/>
                <a:cs typeface="Arial" pitchFamily="34" charset="0"/>
              </a:rPr>
              <a:t>3. AŞAMA :  Ön Projeleme Faktörleri </a:t>
            </a:r>
          </a:p>
          <a:p>
            <a:pPr lvl="0" algn="just" eaLnBrk="0" fontAlgn="base" hangingPunct="0">
              <a:spcBef>
                <a:spcPct val="0"/>
              </a:spcBef>
              <a:spcAft>
                <a:spcPct val="0"/>
              </a:spcAft>
            </a:pPr>
            <a:endParaRPr lang="tr-TR" sz="2000" dirty="0">
              <a:ea typeface="Times New Roman" pitchFamily="18" charset="0"/>
              <a:cs typeface="Arial" pitchFamily="34" charset="0"/>
            </a:endParaRPr>
          </a:p>
          <a:p>
            <a:pPr marL="457200" lvl="0" indent="-457200" algn="just" eaLnBrk="0" fontAlgn="base" hangingPunct="0">
              <a:spcBef>
                <a:spcPct val="0"/>
              </a:spcBef>
              <a:spcAft>
                <a:spcPct val="0"/>
              </a:spcAft>
            </a:pPr>
            <a:r>
              <a:rPr lang="tr-TR" sz="2000" b="1" dirty="0" smtClean="0">
                <a:ea typeface="Times New Roman" pitchFamily="18" charset="0"/>
                <a:cs typeface="Arial" pitchFamily="34" charset="0"/>
              </a:rPr>
              <a:t>g) </a:t>
            </a:r>
            <a:r>
              <a:rPr lang="tr-TR" sz="2000" b="1" dirty="0" smtClean="0"/>
              <a:t>Her sulamada uygulanacak toplam sulama suyu miktarı, </a:t>
            </a:r>
            <a:r>
              <a:rPr lang="tr-TR" sz="2000" b="1" dirty="0" err="1" smtClean="0"/>
              <a:t>d</a:t>
            </a:r>
            <a:r>
              <a:rPr lang="tr-TR" sz="2000" b="1" baseline="-25000" dirty="0" err="1" smtClean="0"/>
              <a:t>t</a:t>
            </a:r>
            <a:endParaRPr lang="tr-TR" sz="2000" b="1" baseline="-25000" dirty="0">
              <a:ea typeface="Times New Roman" pitchFamily="18" charset="0"/>
              <a:cs typeface="Arial" pitchFamily="34" charset="0"/>
            </a:endParaRPr>
          </a:p>
          <a:p>
            <a:pPr marL="457200" lvl="0" indent="-457200" algn="just" eaLnBrk="0" fontAlgn="base" hangingPunct="0">
              <a:spcBef>
                <a:spcPct val="0"/>
              </a:spcBef>
              <a:spcAft>
                <a:spcPct val="0"/>
              </a:spcAft>
            </a:pPr>
            <a:r>
              <a:rPr lang="tr-TR" sz="2000" dirty="0" smtClean="0">
                <a:ea typeface="Times New Roman" pitchFamily="18" charset="0"/>
                <a:cs typeface="Arial" pitchFamily="34" charset="0"/>
              </a:rPr>
              <a:t> </a:t>
            </a:r>
          </a:p>
          <a:p>
            <a:pPr marL="457200" lvl="0" indent="-457200" algn="just" eaLnBrk="0" fontAlgn="base" hangingPunct="0">
              <a:spcBef>
                <a:spcPct val="0"/>
              </a:spcBef>
              <a:spcAft>
                <a:spcPct val="0"/>
              </a:spcAft>
            </a:pPr>
            <a:endParaRPr lang="tr-TR" sz="2000" b="1" dirty="0" smtClean="0">
              <a:ea typeface="Times New Roman" pitchFamily="18" charset="0"/>
              <a:cs typeface="Arial" pitchFamily="34" charset="0"/>
            </a:endParaRPr>
          </a:p>
          <a:p>
            <a:pPr marL="457200" lvl="0" indent="-457200" algn="just" eaLnBrk="0" fontAlgn="base" hangingPunct="0">
              <a:spcBef>
                <a:spcPct val="0"/>
              </a:spcBef>
              <a:spcAft>
                <a:spcPct val="0"/>
              </a:spcAft>
            </a:pPr>
            <a:endParaRPr kumimoji="0" lang="tr-TR" sz="2000" b="1" i="0" u="none" strike="noStrike" cap="none" normalizeH="0" dirty="0" smtClean="0">
              <a:ln>
                <a:noFill/>
              </a:ln>
              <a:solidFill>
                <a:schemeClr val="tx1"/>
              </a:solidFill>
              <a:effectLst/>
              <a:ea typeface="Times New Roman" pitchFamily="18" charset="0"/>
              <a:cs typeface="Arial" pitchFamily="34" charset="0"/>
            </a:endParaRPr>
          </a:p>
          <a:p>
            <a:pPr lvl="0" algn="just" eaLnBrk="0" fontAlgn="base" hangingPunct="0">
              <a:spcBef>
                <a:spcPct val="0"/>
              </a:spcBef>
              <a:spcAft>
                <a:spcPct val="0"/>
              </a:spcAft>
            </a:pPr>
            <a:r>
              <a:rPr lang="tr-TR" sz="2000" b="1" dirty="0" smtClean="0">
                <a:ea typeface="Times New Roman" pitchFamily="18" charset="0"/>
                <a:cs typeface="Arial" pitchFamily="34" charset="0"/>
              </a:rPr>
              <a:t>	</a:t>
            </a:r>
            <a:endParaRPr lang="tr-TR" sz="2000" dirty="0" smtClean="0">
              <a:ea typeface="Times New Roman" pitchFamily="18" charset="0"/>
              <a:cs typeface="Arial" pitchFamily="34" charset="0"/>
            </a:endParaRPr>
          </a:p>
          <a:p>
            <a:pPr lvl="0" algn="just" eaLnBrk="0" fontAlgn="base" hangingPunct="0">
              <a:spcBef>
                <a:spcPct val="0"/>
              </a:spcBef>
              <a:spcAft>
                <a:spcPct val="0"/>
              </a:spcAft>
            </a:pPr>
            <a:endParaRPr lang="tr-TR" sz="2000" dirty="0">
              <a:cs typeface="Arial" pitchFamily="34" charset="0"/>
            </a:endParaRPr>
          </a:p>
          <a:p>
            <a:pPr lvl="0" algn="just" eaLnBrk="0" fontAlgn="base" hangingPunct="0">
              <a:spcBef>
                <a:spcPct val="0"/>
              </a:spcBef>
              <a:spcAft>
                <a:spcPct val="0"/>
              </a:spcAft>
            </a:pPr>
            <a:r>
              <a:rPr lang="tr-TR" sz="2000" dirty="0" smtClean="0">
                <a:cs typeface="Arial" pitchFamily="34" charset="0"/>
              </a:rPr>
              <a:t>	</a:t>
            </a:r>
            <a:endParaRPr lang="tr-TR" sz="2000" dirty="0"/>
          </a:p>
        </p:txBody>
      </p:sp>
      <p:sp>
        <p:nvSpPr>
          <p:cNvPr id="2663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17" name="16 Dikdörtgen"/>
          <p:cNvSpPr/>
          <p:nvPr/>
        </p:nvSpPr>
        <p:spPr>
          <a:xfrm>
            <a:off x="3563888" y="2420888"/>
            <a:ext cx="1944216" cy="461665"/>
          </a:xfrm>
          <a:prstGeom prst="rect">
            <a:avLst/>
          </a:prstGeom>
        </p:spPr>
        <p:txBody>
          <a:bodyPr wrap="square">
            <a:spAutoFit/>
          </a:bodyPr>
          <a:lstStyle/>
          <a:p>
            <a:pPr marL="457200" lvl="0" indent="-457200" algn="just" eaLnBrk="0" fontAlgn="base" hangingPunct="0">
              <a:spcBef>
                <a:spcPct val="0"/>
              </a:spcBef>
              <a:spcAft>
                <a:spcPct val="0"/>
              </a:spcAft>
            </a:pPr>
            <a:r>
              <a:rPr lang="tr-TR" sz="2400" b="1" dirty="0" smtClean="0">
                <a:ea typeface="Times New Roman" pitchFamily="18" charset="0"/>
                <a:cs typeface="Arial" pitchFamily="34" charset="0"/>
              </a:rPr>
              <a:t>	</a:t>
            </a:r>
            <a:r>
              <a:rPr lang="tr-TR" sz="2400" dirty="0" smtClean="0">
                <a:ea typeface="Times New Roman" pitchFamily="18" charset="0"/>
                <a:cs typeface="Arial" pitchFamily="34" charset="0"/>
              </a:rPr>
              <a:t>mm</a:t>
            </a:r>
          </a:p>
        </p:txBody>
      </p:sp>
      <p:sp>
        <p:nvSpPr>
          <p:cNvPr id="2867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2868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2970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29701" name="Object 5"/>
          <p:cNvGraphicFramePr>
            <a:graphicFrameLocks noChangeAspect="1"/>
          </p:cNvGraphicFramePr>
          <p:nvPr>
            <p:extLst>
              <p:ext uri="{D42A27DB-BD31-4B8C-83A1-F6EECF244321}">
                <p14:modId xmlns:p14="http://schemas.microsoft.com/office/powerpoint/2010/main" val="1146907153"/>
              </p:ext>
            </p:extLst>
          </p:nvPr>
        </p:nvGraphicFramePr>
        <p:xfrm>
          <a:off x="1419225" y="2214563"/>
          <a:ext cx="2646363" cy="927100"/>
        </p:xfrm>
        <a:graphic>
          <a:graphicData uri="http://schemas.openxmlformats.org/presentationml/2006/ole">
            <mc:AlternateContent xmlns:mc="http://schemas.openxmlformats.org/markup-compatibility/2006">
              <mc:Choice xmlns:v="urn:schemas-microsoft-com:vml" Requires="v">
                <p:oleObj spid="_x0000_s160812" name="Denklem" r:id="rId4" imgW="1384200" imgH="431640" progId="Equation.3">
                  <p:embed/>
                </p:oleObj>
              </mc:Choice>
              <mc:Fallback>
                <p:oleObj name="Denklem" r:id="rId4" imgW="1384200" imgH="431640" progId="Equation.3">
                  <p:embed/>
                  <p:pic>
                    <p:nvPicPr>
                      <p:cNvPr id="0" name="Picture 2"/>
                      <p:cNvPicPr>
                        <a:picLocks noChangeAspect="1" noChangeArrowheads="1"/>
                      </p:cNvPicPr>
                      <p:nvPr/>
                    </p:nvPicPr>
                    <p:blipFill>
                      <a:blip r:embed="rId5"/>
                      <a:srcRect/>
                      <a:stretch>
                        <a:fillRect/>
                      </a:stretch>
                    </p:blipFill>
                    <p:spPr bwMode="auto">
                      <a:xfrm>
                        <a:off x="1419225" y="2214563"/>
                        <a:ext cx="2646363" cy="927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0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29703" name="Object 7"/>
          <p:cNvGraphicFramePr>
            <a:graphicFrameLocks noChangeAspect="1"/>
          </p:cNvGraphicFramePr>
          <p:nvPr/>
        </p:nvGraphicFramePr>
        <p:xfrm>
          <a:off x="1270000" y="4076700"/>
          <a:ext cx="4452938" cy="815975"/>
        </p:xfrm>
        <a:graphic>
          <a:graphicData uri="http://schemas.openxmlformats.org/presentationml/2006/ole">
            <mc:AlternateContent xmlns:mc="http://schemas.openxmlformats.org/markup-compatibility/2006">
              <mc:Choice xmlns:v="urn:schemas-microsoft-com:vml" Requires="v">
                <p:oleObj spid="_x0000_s160813" name="Denklem" r:id="rId6" imgW="2476440" imgH="431640" progId="Equation.3">
                  <p:embed/>
                </p:oleObj>
              </mc:Choice>
              <mc:Fallback>
                <p:oleObj name="Denklem" r:id="rId6" imgW="2476440" imgH="43164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70000" y="4076700"/>
                        <a:ext cx="4452938" cy="815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15 Dikdörtgen"/>
          <p:cNvSpPr/>
          <p:nvPr/>
        </p:nvSpPr>
        <p:spPr>
          <a:xfrm>
            <a:off x="683568" y="3501008"/>
            <a:ext cx="8136904" cy="400110"/>
          </a:xfrm>
          <a:prstGeom prst="rect">
            <a:avLst/>
          </a:prstGeom>
        </p:spPr>
        <p:txBody>
          <a:bodyPr wrap="square">
            <a:spAutoFit/>
          </a:bodyPr>
          <a:lstStyle/>
          <a:p>
            <a:r>
              <a:rPr lang="tr-TR" sz="2000" b="1" dirty="0" smtClean="0">
                <a:ea typeface="Times New Roman" pitchFamily="18" charset="0"/>
                <a:cs typeface="Arial" pitchFamily="34" charset="0"/>
              </a:rPr>
              <a:t>h) </a:t>
            </a:r>
            <a:r>
              <a:rPr lang="tr-TR" sz="2000" b="1" dirty="0" smtClean="0"/>
              <a:t>Birim alan damlatıcı sayısı, </a:t>
            </a:r>
            <a:r>
              <a:rPr lang="tr-TR" sz="2000" b="1" dirty="0" err="1" smtClean="0"/>
              <a:t>N</a:t>
            </a:r>
            <a:r>
              <a:rPr lang="tr-TR" sz="2000" b="1" baseline="-25000" dirty="0" err="1" smtClean="0"/>
              <a:t>d</a:t>
            </a:r>
            <a:r>
              <a:rPr lang="tr-TR" sz="2000" b="1" dirty="0" smtClean="0"/>
              <a:t> </a:t>
            </a:r>
            <a:endParaRPr lang="tr-TR" sz="2000" b="1" baseline="-25000" dirty="0"/>
          </a:p>
        </p:txBody>
      </p:sp>
      <p:sp>
        <p:nvSpPr>
          <p:cNvPr id="14" name="13 Dikdörtgen"/>
          <p:cNvSpPr/>
          <p:nvPr/>
        </p:nvSpPr>
        <p:spPr>
          <a:xfrm>
            <a:off x="611560" y="4941168"/>
            <a:ext cx="8136904" cy="400110"/>
          </a:xfrm>
          <a:prstGeom prst="rect">
            <a:avLst/>
          </a:prstGeom>
        </p:spPr>
        <p:txBody>
          <a:bodyPr wrap="square">
            <a:spAutoFit/>
          </a:bodyPr>
          <a:lstStyle/>
          <a:p>
            <a:r>
              <a:rPr lang="tr-TR" sz="2000" b="1" dirty="0" smtClean="0">
                <a:ea typeface="Times New Roman" pitchFamily="18" charset="0"/>
                <a:cs typeface="Arial" pitchFamily="34" charset="0"/>
              </a:rPr>
              <a:t>i) </a:t>
            </a:r>
            <a:r>
              <a:rPr lang="tr-TR" sz="2000" b="1" dirty="0" smtClean="0"/>
              <a:t>Sulama süresi, T</a:t>
            </a:r>
            <a:r>
              <a:rPr lang="tr-TR" sz="2000" b="1" baseline="-25000" dirty="0" smtClean="0"/>
              <a:t>a</a:t>
            </a:r>
            <a:r>
              <a:rPr lang="tr-TR" sz="2000" b="1" dirty="0" smtClean="0"/>
              <a:t>  </a:t>
            </a:r>
            <a:endParaRPr lang="tr-TR" sz="2000" b="1" baseline="-25000" dirty="0"/>
          </a:p>
        </p:txBody>
      </p:sp>
      <p:graphicFrame>
        <p:nvGraphicFramePr>
          <p:cNvPr id="15" name="Object 7"/>
          <p:cNvGraphicFramePr>
            <a:graphicFrameLocks noChangeAspect="1"/>
          </p:cNvGraphicFramePr>
          <p:nvPr/>
        </p:nvGraphicFramePr>
        <p:xfrm>
          <a:off x="622300" y="5445125"/>
          <a:ext cx="3832225" cy="817563"/>
        </p:xfrm>
        <a:graphic>
          <a:graphicData uri="http://schemas.openxmlformats.org/presentationml/2006/ole">
            <mc:AlternateContent xmlns:mc="http://schemas.openxmlformats.org/markup-compatibility/2006">
              <mc:Choice xmlns:v="urn:schemas-microsoft-com:vml" Requires="v">
                <p:oleObj spid="_x0000_s160814" name="Denklem" r:id="rId8" imgW="2133360" imgH="431640" progId="Equation.3">
                  <p:embed/>
                </p:oleObj>
              </mc:Choice>
              <mc:Fallback>
                <p:oleObj name="Denklem" r:id="rId8" imgW="2133360" imgH="43164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2300" y="5445125"/>
                        <a:ext cx="3832225" cy="817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18 Dikdörtgen"/>
          <p:cNvSpPr/>
          <p:nvPr/>
        </p:nvSpPr>
        <p:spPr>
          <a:xfrm>
            <a:off x="3995936" y="5589240"/>
            <a:ext cx="4968552" cy="461665"/>
          </a:xfrm>
          <a:prstGeom prst="rect">
            <a:avLst/>
          </a:prstGeom>
        </p:spPr>
        <p:txBody>
          <a:bodyPr wrap="square">
            <a:spAutoFit/>
          </a:bodyPr>
          <a:lstStyle/>
          <a:p>
            <a:pPr marL="457200" lvl="0" indent="-457200" algn="just" eaLnBrk="0" fontAlgn="base" hangingPunct="0">
              <a:spcBef>
                <a:spcPct val="0"/>
              </a:spcBef>
              <a:spcAft>
                <a:spcPct val="0"/>
              </a:spcAft>
            </a:pPr>
            <a:r>
              <a:rPr lang="tr-TR" sz="2400" b="1" dirty="0" smtClean="0">
                <a:ea typeface="Times New Roman" pitchFamily="18" charset="0"/>
                <a:cs typeface="Arial" pitchFamily="34" charset="0"/>
              </a:rPr>
              <a:t>	</a:t>
            </a:r>
            <a:r>
              <a:rPr lang="tr-TR" sz="2400" b="1" dirty="0" smtClean="0">
                <a:ea typeface="Times New Roman" pitchFamily="18" charset="0"/>
                <a:cs typeface="Arial" pitchFamily="34" charset="0"/>
                <a:sym typeface="Symbol"/>
              </a:rPr>
              <a:t> 15</a:t>
            </a:r>
            <a:r>
              <a:rPr lang="tr-TR" sz="2400" dirty="0" smtClean="0">
                <a:ea typeface="Times New Roman" pitchFamily="18" charset="0"/>
                <a:cs typeface="Arial" pitchFamily="34" charset="0"/>
              </a:rPr>
              <a:t>h </a:t>
            </a:r>
            <a:r>
              <a:rPr lang="tr-TR" sz="2400" dirty="0" smtClean="0">
                <a:ea typeface="Times New Roman" pitchFamily="18" charset="0"/>
                <a:cs typeface="Arial" pitchFamily="34" charset="0"/>
                <a:sym typeface="Symbol"/>
              </a:rPr>
              <a:t>&lt; </a:t>
            </a:r>
            <a:r>
              <a:rPr lang="tr-TR" sz="2400" dirty="0" err="1" smtClean="0">
                <a:ea typeface="Times New Roman" pitchFamily="18" charset="0"/>
                <a:cs typeface="Arial" pitchFamily="34" charset="0"/>
                <a:sym typeface="Symbol"/>
              </a:rPr>
              <a:t>Tg</a:t>
            </a:r>
            <a:r>
              <a:rPr lang="tr-TR" sz="2400" dirty="0" smtClean="0">
                <a:ea typeface="Times New Roman" pitchFamily="18" charset="0"/>
                <a:cs typeface="Arial" pitchFamily="34" charset="0"/>
                <a:sym typeface="Symbol"/>
              </a:rPr>
              <a:t> =16 h uygun</a:t>
            </a:r>
            <a:endParaRPr lang="tr-TR" sz="2400" dirty="0" smtClean="0">
              <a:ea typeface="Times New Roman" pitchFamily="18"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51520" y="883895"/>
            <a:ext cx="8712968" cy="58323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C00000"/>
                </a:solidFill>
                <a:effectLst/>
                <a:cs typeface="Arial" pitchFamily="34" charset="0"/>
              </a:rPr>
              <a:t>KAYNAK ARAŞTIRMASI</a:t>
            </a:r>
          </a:p>
          <a:p>
            <a:pPr marL="457200" marR="0" lvl="0" indent="-457200" algn="just" defTabSz="914400" rtl="0" eaLnBrk="0" fontAlgn="base" latinLnBrk="0" hangingPunct="0">
              <a:lnSpc>
                <a:spcPct val="100000"/>
              </a:lnSpc>
              <a:spcBef>
                <a:spcPct val="0"/>
              </a:spcBef>
              <a:spcAft>
                <a:spcPct val="0"/>
              </a:spcAft>
              <a:buClrTx/>
              <a:buSzTx/>
              <a:tabLst/>
            </a:pPr>
            <a:endParaRPr kumimoji="0" lang="tr-TR" sz="2000" b="0" i="0" u="none" strike="noStrike" cap="none" normalizeH="0" baseline="0" dirty="0" smtClean="0">
              <a:ln>
                <a:noFill/>
              </a:ln>
              <a:solidFill>
                <a:schemeClr val="tx1"/>
              </a:solidFill>
              <a:effectLst/>
              <a:cs typeface="Arial" pitchFamily="34" charset="0"/>
            </a:endParaRPr>
          </a:p>
          <a:p>
            <a:pPr algn="just"/>
            <a:r>
              <a:rPr lang="tr-TR" sz="2000" b="1" dirty="0" smtClean="0">
                <a:solidFill>
                  <a:srgbClr val="C00000"/>
                </a:solidFill>
                <a:effectLst>
                  <a:outerShdw blurRad="38100" dist="38100" dir="2700000" algn="tl">
                    <a:srgbClr val="000000">
                      <a:alpha val="43137"/>
                    </a:srgbClr>
                  </a:outerShdw>
                </a:effectLst>
              </a:rPr>
              <a:t>1</a:t>
            </a:r>
            <a:r>
              <a:rPr lang="tr-TR" sz="2000" b="1" dirty="0">
                <a:solidFill>
                  <a:srgbClr val="C00000"/>
                </a:solidFill>
                <a:effectLst>
                  <a:outerShdw blurRad="38100" dist="38100" dir="2700000" algn="tl">
                    <a:srgbClr val="000000">
                      <a:alpha val="43137"/>
                    </a:srgbClr>
                  </a:outerShdw>
                </a:effectLst>
              </a:rPr>
              <a:t>. PROJE ALANI VE PLANLAMA </a:t>
            </a:r>
            <a:r>
              <a:rPr lang="tr-TR" sz="2000" b="1" dirty="0" smtClean="0">
                <a:solidFill>
                  <a:srgbClr val="C00000"/>
                </a:solidFill>
                <a:effectLst>
                  <a:outerShdw blurRad="38100" dist="38100" dir="2700000" algn="tl">
                    <a:srgbClr val="000000">
                      <a:alpha val="43137"/>
                    </a:srgbClr>
                  </a:outerShdw>
                </a:effectLst>
              </a:rPr>
              <a:t>HARİTASI</a:t>
            </a:r>
            <a:endParaRPr lang="tr-TR" sz="2000" dirty="0" smtClean="0">
              <a:solidFill>
                <a:srgbClr val="C00000"/>
              </a:solidFill>
              <a:effectLst>
                <a:outerShdw blurRad="38100" dist="38100" dir="2700000" algn="tl">
                  <a:srgbClr val="000000">
                    <a:alpha val="43137"/>
                  </a:srgbClr>
                </a:outerShdw>
              </a:effectLst>
            </a:endParaRPr>
          </a:p>
          <a:p>
            <a:pPr algn="just"/>
            <a:r>
              <a:rPr lang="tr-TR" sz="2000" dirty="0" smtClean="0"/>
              <a:t>	</a:t>
            </a:r>
            <a:r>
              <a:rPr lang="tr-TR" sz="1700" dirty="0" smtClean="0"/>
              <a:t>Proje alanı, ………….. ili ………… ilçesi ……… köyü çiftçilerinden …………… ‘e ait 260 x 130 m boyutlarında, 33.8 da büyüklüğündeki elma bahçesidir. Planlama haritası ekte verilmiştir. </a:t>
            </a:r>
          </a:p>
          <a:p>
            <a:pPr algn="just"/>
            <a:endParaRPr lang="tr-TR" sz="2000" dirty="0" smtClean="0"/>
          </a:p>
          <a:p>
            <a:pPr marL="457200" lvl="0" indent="-457200" algn="just" eaLnBrk="0" fontAlgn="base" hangingPunct="0">
              <a:spcBef>
                <a:spcPct val="0"/>
              </a:spcBef>
              <a:spcAft>
                <a:spcPct val="0"/>
              </a:spcAft>
            </a:pPr>
            <a:r>
              <a:rPr kumimoji="0" lang="tr-TR" sz="2000" b="1" i="0" u="none" strike="noStrike" cap="none" normalizeH="0" baseline="0" dirty="0" smtClean="0">
                <a:ln>
                  <a:noFill/>
                </a:ln>
                <a:solidFill>
                  <a:srgbClr val="C00000"/>
                </a:solidFill>
                <a:effectLst>
                  <a:outerShdw blurRad="38100" dist="38100" dir="2700000" algn="tl">
                    <a:srgbClr val="000000">
                      <a:alpha val="43137"/>
                    </a:srgbClr>
                  </a:outerShdw>
                </a:effectLst>
                <a:ea typeface="Times New Roman" pitchFamily="18" charset="0"/>
                <a:cs typeface="Arial" pitchFamily="34" charset="0"/>
              </a:rPr>
              <a:t>2.</a:t>
            </a:r>
            <a:r>
              <a:rPr kumimoji="0" lang="tr-TR" sz="2000" b="1" i="0" u="none" strike="noStrike" cap="none" normalizeH="0" dirty="0" smtClean="0">
                <a:ln>
                  <a:noFill/>
                </a:ln>
                <a:solidFill>
                  <a:srgbClr val="C00000"/>
                </a:solidFill>
                <a:effectLst>
                  <a:outerShdw blurRad="38100" dist="38100" dir="2700000" algn="tl">
                    <a:srgbClr val="000000">
                      <a:alpha val="43137"/>
                    </a:srgbClr>
                  </a:outerShdw>
                </a:effectLst>
                <a:ea typeface="Times New Roman" pitchFamily="18" charset="0"/>
                <a:cs typeface="Arial" pitchFamily="34" charset="0"/>
              </a:rPr>
              <a:t> TOPRAK ÖZELLİKLERİ </a:t>
            </a:r>
            <a:endParaRPr kumimoji="0" lang="tr-TR" sz="2000" b="1" i="0" u="none" strike="noStrike" cap="none" normalizeH="0" baseline="0" dirty="0" smtClean="0">
              <a:ln>
                <a:noFill/>
              </a:ln>
              <a:solidFill>
                <a:srgbClr val="C00000"/>
              </a:solidFill>
              <a:effectLst>
                <a:outerShdw blurRad="38100" dist="38100" dir="2700000" algn="tl">
                  <a:srgbClr val="000000">
                    <a:alpha val="43137"/>
                  </a:srgbClr>
                </a:outerShdw>
              </a:effectLst>
              <a:ea typeface="Times New Roman" pitchFamily="18" charset="0"/>
              <a:cs typeface="Arial" pitchFamily="34" charset="0"/>
            </a:endParaRPr>
          </a:p>
          <a:p>
            <a:pPr algn="just"/>
            <a:r>
              <a:rPr lang="tr-TR" sz="2000" dirty="0" smtClean="0">
                <a:cs typeface="Arial" pitchFamily="34" charset="0"/>
              </a:rPr>
              <a:t>            </a:t>
            </a:r>
            <a:r>
              <a:rPr lang="tr-TR" sz="2000" dirty="0" smtClean="0"/>
              <a:t> </a:t>
            </a:r>
            <a:r>
              <a:rPr lang="tr-TR" sz="1700" dirty="0" smtClean="0"/>
              <a:t>Proje alanında 2 adet profil açılmış ve her profilde farklı derinliklerden alınan toprak örneklerinin analizi sonucunda aşağıdaki Çizelge’de verilen değerler elde edilmiştir. </a:t>
            </a:r>
          </a:p>
          <a:p>
            <a:pPr algn="just"/>
            <a:r>
              <a:rPr lang="tr-TR" sz="1700" dirty="0" smtClean="0"/>
              <a:t>	Her profilin yanında çift silindir </a:t>
            </a:r>
            <a:r>
              <a:rPr lang="tr-TR" sz="1700" dirty="0" err="1" smtClean="0"/>
              <a:t>infiltrometrelerle</a:t>
            </a:r>
            <a:r>
              <a:rPr lang="tr-TR" sz="1700" dirty="0" smtClean="0"/>
              <a:t> yapılan </a:t>
            </a:r>
            <a:r>
              <a:rPr lang="tr-TR" sz="1700" dirty="0" err="1" smtClean="0"/>
              <a:t>infiltrasyon</a:t>
            </a:r>
            <a:r>
              <a:rPr lang="tr-TR" sz="1700" dirty="0" smtClean="0"/>
              <a:t> testleri sonucunda, su alma hızı değerleri sırasıyla, 4.2  mm/h ve 4.8 mm/h elde edilmiştir. Proje alanı için ortalama su alma hızı, I = 4.5 mm/</a:t>
            </a:r>
            <a:r>
              <a:rPr lang="tr-TR" sz="1700" dirty="0" err="1" smtClean="0"/>
              <a:t>h’tır</a:t>
            </a:r>
            <a:r>
              <a:rPr lang="tr-TR" sz="1700" dirty="0" smtClean="0"/>
              <a:t>. Profillerin incelenmesi sonucunda, 150 cm toprak derinliğine kadar geçirimsiz bir katmana ya da taban suyuna rastlanmamıştır. Dolayısı ile topraklar derindir ve drenaj sorunu bulunmamaktadır. </a:t>
            </a:r>
          </a:p>
          <a:p>
            <a:pPr algn="just"/>
            <a:r>
              <a:rPr lang="tr-TR" sz="2000" dirty="0" smtClean="0"/>
              <a:t> </a:t>
            </a:r>
          </a:p>
          <a:p>
            <a:pPr algn="just"/>
            <a:endParaRPr lang="tr-TR" sz="2000" dirty="0"/>
          </a:p>
          <a:p>
            <a:pPr marL="0" marR="0" lvl="0" indent="0" algn="just" defTabSz="914400" rtl="0" eaLnBrk="0" fontAlgn="base" latinLnBrk="0" hangingPunct="0">
              <a:lnSpc>
                <a:spcPct val="100000"/>
              </a:lnSpc>
              <a:spcBef>
                <a:spcPct val="0"/>
              </a:spcBef>
              <a:spcAft>
                <a:spcPct val="0"/>
              </a:spcAft>
              <a:buClrTx/>
              <a:buSzTx/>
              <a:buFontTx/>
              <a:buNone/>
              <a:tabLst/>
            </a:pPr>
            <a:endParaRPr kumimoji="0" lang="tr-TR" sz="1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51520" y="476672"/>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eaLnBrk="0" fontAlgn="base" hangingPunct="0">
              <a:spcBef>
                <a:spcPct val="0"/>
              </a:spcBef>
              <a:spcAft>
                <a:spcPct val="0"/>
              </a:spcAft>
            </a:pPr>
            <a:r>
              <a:rPr lang="tr-TR" sz="2000" b="1" u="sng" dirty="0" smtClean="0">
                <a:solidFill>
                  <a:srgbClr val="FF0000"/>
                </a:solidFill>
                <a:ea typeface="Times New Roman" pitchFamily="18" charset="0"/>
                <a:cs typeface="Arial" pitchFamily="34" charset="0"/>
              </a:rPr>
              <a:t>Tasarım</a:t>
            </a:r>
            <a:r>
              <a:rPr lang="tr-TR" sz="2000" b="1" dirty="0" smtClean="0">
                <a:ea typeface="Times New Roman" pitchFamily="18" charset="0"/>
                <a:cs typeface="Arial" pitchFamily="34" charset="0"/>
              </a:rPr>
              <a:t>	</a:t>
            </a:r>
            <a:endParaRPr lang="tr-TR" sz="2000" dirty="0"/>
          </a:p>
        </p:txBody>
      </p:sp>
      <p:sp>
        <p:nvSpPr>
          <p:cNvPr id="3174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tab pos="-457200" algn="l"/>
                <a:tab pos="449263" algn="l"/>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611560" y="980728"/>
            <a:ext cx="889248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ct val="0"/>
              </a:spcAft>
              <a:buClrTx/>
              <a:buSzTx/>
              <a:tabLst/>
            </a:pPr>
            <a:r>
              <a:rPr lang="tr-TR" sz="2000" b="1" dirty="0" smtClean="0">
                <a:solidFill>
                  <a:srgbClr val="C00000"/>
                </a:solidFill>
                <a:ea typeface="Times New Roman" pitchFamily="18" charset="0"/>
                <a:cs typeface="Arial" pitchFamily="34" charset="0"/>
              </a:rPr>
              <a:t>3. AŞAMA :  Ön Projeleme Faktörleri </a:t>
            </a:r>
          </a:p>
          <a:p>
            <a:pPr lvl="0" algn="just" eaLnBrk="0" fontAlgn="base" hangingPunct="0">
              <a:spcBef>
                <a:spcPct val="0"/>
              </a:spcBef>
              <a:spcAft>
                <a:spcPct val="0"/>
              </a:spcAft>
            </a:pPr>
            <a:endParaRPr lang="tr-TR" sz="2000" dirty="0">
              <a:ea typeface="Times New Roman" pitchFamily="18" charset="0"/>
              <a:cs typeface="Arial" pitchFamily="34" charset="0"/>
            </a:endParaRPr>
          </a:p>
          <a:p>
            <a:pPr marL="457200" lvl="0" indent="-457200" algn="just" eaLnBrk="0" fontAlgn="base" hangingPunct="0">
              <a:spcBef>
                <a:spcPct val="0"/>
              </a:spcBef>
              <a:spcAft>
                <a:spcPct val="0"/>
              </a:spcAft>
            </a:pPr>
            <a:r>
              <a:rPr lang="tr-TR" sz="2000" dirty="0" smtClean="0">
                <a:ea typeface="Times New Roman" pitchFamily="18" charset="0"/>
                <a:cs typeface="Arial" pitchFamily="34" charset="0"/>
              </a:rPr>
              <a:t> </a:t>
            </a:r>
          </a:p>
          <a:p>
            <a:pPr marL="457200" lvl="0" indent="-457200" algn="just" eaLnBrk="0" fontAlgn="base" hangingPunct="0">
              <a:spcBef>
                <a:spcPct val="0"/>
              </a:spcBef>
              <a:spcAft>
                <a:spcPct val="0"/>
              </a:spcAft>
            </a:pPr>
            <a:endParaRPr lang="tr-TR" sz="2000" b="1" dirty="0" smtClean="0">
              <a:ea typeface="Times New Roman" pitchFamily="18" charset="0"/>
              <a:cs typeface="Arial" pitchFamily="34" charset="0"/>
            </a:endParaRPr>
          </a:p>
          <a:p>
            <a:pPr marL="457200" lvl="0" indent="-457200" algn="just" eaLnBrk="0" fontAlgn="base" hangingPunct="0">
              <a:spcBef>
                <a:spcPct val="0"/>
              </a:spcBef>
              <a:spcAft>
                <a:spcPct val="0"/>
              </a:spcAft>
            </a:pPr>
            <a:endParaRPr kumimoji="0" lang="tr-TR" sz="2000" b="1" i="0" u="none" strike="noStrike" cap="none" normalizeH="0" dirty="0" smtClean="0">
              <a:ln>
                <a:noFill/>
              </a:ln>
              <a:solidFill>
                <a:schemeClr val="tx1"/>
              </a:solidFill>
              <a:effectLst/>
              <a:ea typeface="Times New Roman" pitchFamily="18" charset="0"/>
              <a:cs typeface="Arial" pitchFamily="34" charset="0"/>
            </a:endParaRPr>
          </a:p>
          <a:p>
            <a:pPr lvl="0" algn="just" eaLnBrk="0" fontAlgn="base" hangingPunct="0">
              <a:spcBef>
                <a:spcPct val="0"/>
              </a:spcBef>
              <a:spcAft>
                <a:spcPct val="0"/>
              </a:spcAft>
            </a:pPr>
            <a:r>
              <a:rPr lang="tr-TR" sz="2000" b="1" dirty="0" smtClean="0">
                <a:ea typeface="Times New Roman" pitchFamily="18" charset="0"/>
                <a:cs typeface="Arial" pitchFamily="34" charset="0"/>
              </a:rPr>
              <a:t>	</a:t>
            </a:r>
            <a:endParaRPr lang="tr-TR" sz="2000" dirty="0" smtClean="0">
              <a:ea typeface="Times New Roman" pitchFamily="18" charset="0"/>
              <a:cs typeface="Arial" pitchFamily="34" charset="0"/>
            </a:endParaRPr>
          </a:p>
          <a:p>
            <a:pPr lvl="0" algn="just" eaLnBrk="0" fontAlgn="base" hangingPunct="0">
              <a:spcBef>
                <a:spcPct val="0"/>
              </a:spcBef>
              <a:spcAft>
                <a:spcPct val="0"/>
              </a:spcAft>
            </a:pPr>
            <a:endParaRPr lang="tr-TR" sz="2000" dirty="0">
              <a:cs typeface="Arial" pitchFamily="34" charset="0"/>
            </a:endParaRPr>
          </a:p>
          <a:p>
            <a:pPr lvl="0" algn="just" eaLnBrk="0" fontAlgn="base" hangingPunct="0">
              <a:spcBef>
                <a:spcPct val="0"/>
              </a:spcBef>
              <a:spcAft>
                <a:spcPct val="0"/>
              </a:spcAft>
            </a:pPr>
            <a:r>
              <a:rPr lang="tr-TR" sz="2000" dirty="0" smtClean="0">
                <a:cs typeface="Arial" pitchFamily="34" charset="0"/>
              </a:rPr>
              <a:t>	</a:t>
            </a:r>
            <a:endParaRPr lang="tr-TR" sz="2000" dirty="0"/>
          </a:p>
        </p:txBody>
      </p:sp>
      <p:sp>
        <p:nvSpPr>
          <p:cNvPr id="2663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2867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14" name="13 Dikdörtgen"/>
          <p:cNvSpPr/>
          <p:nvPr/>
        </p:nvSpPr>
        <p:spPr>
          <a:xfrm>
            <a:off x="539552" y="1628800"/>
            <a:ext cx="8136904" cy="400110"/>
          </a:xfrm>
          <a:prstGeom prst="rect">
            <a:avLst/>
          </a:prstGeom>
        </p:spPr>
        <p:txBody>
          <a:bodyPr wrap="square">
            <a:spAutoFit/>
          </a:bodyPr>
          <a:lstStyle/>
          <a:p>
            <a:r>
              <a:rPr lang="tr-TR" sz="2000" b="1" dirty="0" smtClean="0"/>
              <a:t>j) Maksimum işletme birim sayısı , </a:t>
            </a:r>
            <a:r>
              <a:rPr lang="tr-TR" sz="2000" b="1" dirty="0" err="1" smtClean="0"/>
              <a:t>N</a:t>
            </a:r>
            <a:r>
              <a:rPr lang="tr-TR" sz="2000" b="1" baseline="-25000" dirty="0" err="1" smtClean="0"/>
              <a:t>max</a:t>
            </a:r>
            <a:r>
              <a:rPr lang="tr-TR" sz="2000" b="1" dirty="0" smtClean="0"/>
              <a:t> </a:t>
            </a:r>
            <a:endParaRPr lang="tr-TR" sz="2000" b="1" baseline="-25000" dirty="0"/>
          </a:p>
        </p:txBody>
      </p:sp>
      <p:sp>
        <p:nvSpPr>
          <p:cNvPr id="2868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2970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2970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3174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31748" name="Object 4"/>
          <p:cNvGraphicFramePr>
            <a:graphicFrameLocks noChangeAspect="1"/>
          </p:cNvGraphicFramePr>
          <p:nvPr/>
        </p:nvGraphicFramePr>
        <p:xfrm>
          <a:off x="668338" y="2205038"/>
          <a:ext cx="4125912" cy="936625"/>
        </p:xfrm>
        <a:graphic>
          <a:graphicData uri="http://schemas.openxmlformats.org/presentationml/2006/ole">
            <mc:AlternateContent xmlns:mc="http://schemas.openxmlformats.org/markup-compatibility/2006">
              <mc:Choice xmlns:v="urn:schemas-microsoft-com:vml" Requires="v">
                <p:oleObj spid="_x0000_s31762" name="Denklem" r:id="rId4" imgW="2273040" imgH="457200" progId="Equation.3">
                  <p:embed/>
                </p:oleObj>
              </mc:Choice>
              <mc:Fallback>
                <p:oleObj name="Denklem" r:id="rId4" imgW="2273040" imgH="45720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338" y="2205038"/>
                        <a:ext cx="4125912" cy="936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17 Dikdörtgen"/>
          <p:cNvSpPr/>
          <p:nvPr/>
        </p:nvSpPr>
        <p:spPr>
          <a:xfrm>
            <a:off x="4283968" y="2420888"/>
            <a:ext cx="3456384" cy="461665"/>
          </a:xfrm>
          <a:prstGeom prst="rect">
            <a:avLst/>
          </a:prstGeom>
        </p:spPr>
        <p:txBody>
          <a:bodyPr wrap="square">
            <a:spAutoFit/>
          </a:bodyPr>
          <a:lstStyle/>
          <a:p>
            <a:pPr marL="457200" lvl="0" indent="-457200" algn="just" eaLnBrk="0" fontAlgn="base" hangingPunct="0">
              <a:spcBef>
                <a:spcPct val="0"/>
              </a:spcBef>
              <a:spcAft>
                <a:spcPct val="0"/>
              </a:spcAft>
            </a:pPr>
            <a:r>
              <a:rPr lang="tr-TR" sz="2400" b="1" dirty="0" smtClean="0">
                <a:ea typeface="Times New Roman" pitchFamily="18" charset="0"/>
                <a:cs typeface="Arial" pitchFamily="34" charset="0"/>
              </a:rPr>
              <a:t>	</a:t>
            </a:r>
            <a:r>
              <a:rPr lang="tr-TR" sz="2400" dirty="0" smtClean="0">
                <a:ea typeface="Times New Roman" pitchFamily="18" charset="0"/>
                <a:cs typeface="Arial" pitchFamily="34" charset="0"/>
              </a:rPr>
              <a:t>adet</a:t>
            </a:r>
          </a:p>
        </p:txBody>
      </p:sp>
      <p:sp>
        <p:nvSpPr>
          <p:cNvPr id="26" name="25 Dikdörtgen"/>
          <p:cNvSpPr/>
          <p:nvPr/>
        </p:nvSpPr>
        <p:spPr>
          <a:xfrm>
            <a:off x="611560" y="4149080"/>
            <a:ext cx="8208912" cy="400110"/>
          </a:xfrm>
          <a:prstGeom prst="rect">
            <a:avLst/>
          </a:prstGeom>
        </p:spPr>
        <p:txBody>
          <a:bodyPr wrap="square">
            <a:spAutoFit/>
          </a:bodyPr>
          <a:lstStyle/>
          <a:p>
            <a:pPr marL="457200" lvl="0" indent="-457200" algn="just" eaLnBrk="0" fontAlgn="base" hangingPunct="0">
              <a:spcBef>
                <a:spcPct val="0"/>
              </a:spcBef>
              <a:spcAft>
                <a:spcPct val="0"/>
              </a:spcAft>
            </a:pPr>
            <a:r>
              <a:rPr lang="tr-TR" sz="2000" dirty="0" smtClean="0">
                <a:ea typeface="Times New Roman" pitchFamily="18" charset="0"/>
                <a:cs typeface="Arial" pitchFamily="34" charset="0"/>
              </a:rPr>
              <a:t> Su kaynağı kısıtlı olduğundan N = </a:t>
            </a:r>
            <a:r>
              <a:rPr lang="tr-TR" sz="2000" dirty="0" err="1" smtClean="0">
                <a:ea typeface="Times New Roman" pitchFamily="18" charset="0"/>
                <a:cs typeface="Arial" pitchFamily="34" charset="0"/>
              </a:rPr>
              <a:t>N</a:t>
            </a:r>
            <a:r>
              <a:rPr lang="tr-TR" sz="2000" baseline="-25000" dirty="0" err="1" smtClean="0">
                <a:ea typeface="Times New Roman" pitchFamily="18" charset="0"/>
                <a:cs typeface="Arial" pitchFamily="34" charset="0"/>
              </a:rPr>
              <a:t>max</a:t>
            </a:r>
            <a:r>
              <a:rPr lang="tr-TR" sz="2000" dirty="0" smtClean="0">
                <a:ea typeface="Times New Roman" pitchFamily="18" charset="0"/>
                <a:cs typeface="Arial" pitchFamily="34" charset="0"/>
              </a:rPr>
              <a:t>	N = 4 adet olarak seçilmiştir.  </a:t>
            </a:r>
          </a:p>
        </p:txBody>
      </p:sp>
      <p:sp>
        <p:nvSpPr>
          <p:cNvPr id="27" name="26 Dikdörtgen"/>
          <p:cNvSpPr/>
          <p:nvPr/>
        </p:nvSpPr>
        <p:spPr>
          <a:xfrm>
            <a:off x="467544" y="3501008"/>
            <a:ext cx="8136904" cy="400110"/>
          </a:xfrm>
          <a:prstGeom prst="rect">
            <a:avLst/>
          </a:prstGeom>
        </p:spPr>
        <p:txBody>
          <a:bodyPr wrap="square">
            <a:spAutoFit/>
          </a:bodyPr>
          <a:lstStyle/>
          <a:p>
            <a:r>
              <a:rPr lang="tr-TR" sz="2000" b="1" dirty="0" smtClean="0"/>
              <a:t>k) Proje işletme birim sayısı , N </a:t>
            </a:r>
            <a:endParaRPr lang="tr-TR" sz="2000" b="1" baseline="-25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cstate="print">
            <a:lum bright="100000" contrast="100000"/>
          </a:blip>
          <a:tile tx="0" ty="0" sx="100000" sy="100000" flip="none" algn="tl"/>
        </a:blipFill>
        <a:effectLst/>
      </p:bgPr>
    </p:bg>
    <p:spTree>
      <p:nvGrpSpPr>
        <p:cNvPr id="1" name=""/>
        <p:cNvGrpSpPr/>
        <p:nvPr/>
      </p:nvGrpSpPr>
      <p:grpSpPr>
        <a:xfrm>
          <a:off x="0" y="0"/>
          <a:ext cx="0" cy="0"/>
          <a:chOff x="0" y="0"/>
          <a:chExt cx="0" cy="0"/>
        </a:xfrm>
      </p:grpSpPr>
      <p:pic>
        <p:nvPicPr>
          <p:cNvPr id="82945" name="Picture 1"/>
          <p:cNvPicPr>
            <a:picLocks noChangeAspect="1" noChangeArrowheads="1"/>
          </p:cNvPicPr>
          <p:nvPr/>
        </p:nvPicPr>
        <p:blipFill>
          <a:blip r:embed="rId3" cstate="print"/>
          <a:srcRect/>
          <a:stretch>
            <a:fillRect/>
          </a:stretch>
        </p:blipFill>
        <p:spPr bwMode="auto">
          <a:xfrm>
            <a:off x="755576" y="620688"/>
            <a:ext cx="7920880" cy="5931818"/>
          </a:xfrm>
          <a:prstGeom prst="rect">
            <a:avLst/>
          </a:prstGeom>
          <a:noFill/>
          <a:ln w="9525">
            <a:noFill/>
            <a:miter lim="800000"/>
            <a:headEnd/>
            <a:tailEnd/>
          </a:ln>
          <a:effectLst/>
        </p:spPr>
      </p:pic>
      <p:cxnSp>
        <p:nvCxnSpPr>
          <p:cNvPr id="3" name="2 Düz Bağlayıcı"/>
          <p:cNvCxnSpPr/>
          <p:nvPr/>
        </p:nvCxnSpPr>
        <p:spPr>
          <a:xfrm flipH="1">
            <a:off x="2843808" y="1628800"/>
            <a:ext cx="3600400" cy="0"/>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 name="3 Düz Bağlayıcı"/>
          <p:cNvCxnSpPr/>
          <p:nvPr/>
        </p:nvCxnSpPr>
        <p:spPr>
          <a:xfrm>
            <a:off x="2843808" y="908720"/>
            <a:ext cx="0" cy="3024336"/>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7 Düz Bağlayıcı"/>
          <p:cNvCxnSpPr/>
          <p:nvPr/>
        </p:nvCxnSpPr>
        <p:spPr>
          <a:xfrm>
            <a:off x="6444208" y="1628800"/>
            <a:ext cx="0" cy="2376264"/>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11 Düz Bağlayıcı"/>
          <p:cNvCxnSpPr/>
          <p:nvPr/>
        </p:nvCxnSpPr>
        <p:spPr>
          <a:xfrm>
            <a:off x="4572000" y="1628800"/>
            <a:ext cx="0" cy="417646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 name="14 Düz Bağlayıcı"/>
          <p:cNvCxnSpPr/>
          <p:nvPr/>
        </p:nvCxnSpPr>
        <p:spPr>
          <a:xfrm>
            <a:off x="2771800" y="1628800"/>
            <a:ext cx="0" cy="216024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17 Düz Bağlayıcı"/>
          <p:cNvCxnSpPr/>
          <p:nvPr/>
        </p:nvCxnSpPr>
        <p:spPr>
          <a:xfrm flipH="1">
            <a:off x="2771800" y="1628800"/>
            <a:ext cx="207640" cy="838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19 Düz Bağlayıcı"/>
          <p:cNvCxnSpPr/>
          <p:nvPr/>
        </p:nvCxnSpPr>
        <p:spPr>
          <a:xfrm>
            <a:off x="2771800" y="3933056"/>
            <a:ext cx="0" cy="18002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22 Düz Bağlayıcı"/>
          <p:cNvCxnSpPr/>
          <p:nvPr/>
        </p:nvCxnSpPr>
        <p:spPr>
          <a:xfrm flipH="1">
            <a:off x="2771800" y="3933056"/>
            <a:ext cx="72008" cy="838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24 Düz Bağlayıcı"/>
          <p:cNvCxnSpPr/>
          <p:nvPr/>
        </p:nvCxnSpPr>
        <p:spPr>
          <a:xfrm>
            <a:off x="6516216" y="1628800"/>
            <a:ext cx="0" cy="216024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25 Düz Bağlayıcı"/>
          <p:cNvCxnSpPr/>
          <p:nvPr/>
        </p:nvCxnSpPr>
        <p:spPr>
          <a:xfrm>
            <a:off x="6516216" y="3933056"/>
            <a:ext cx="0" cy="18002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26 Düz Bağlayıcı"/>
          <p:cNvCxnSpPr/>
          <p:nvPr/>
        </p:nvCxnSpPr>
        <p:spPr>
          <a:xfrm flipH="1">
            <a:off x="6444208" y="3933056"/>
            <a:ext cx="72008" cy="838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27 Düz Bağlayıcı"/>
          <p:cNvCxnSpPr/>
          <p:nvPr/>
        </p:nvCxnSpPr>
        <p:spPr>
          <a:xfrm flipH="1">
            <a:off x="6444208" y="1628800"/>
            <a:ext cx="72008" cy="838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29 Düz Bağlayıcı"/>
          <p:cNvCxnSpPr/>
          <p:nvPr/>
        </p:nvCxnSpPr>
        <p:spPr>
          <a:xfrm>
            <a:off x="4716016" y="1844824"/>
            <a:ext cx="1800200" cy="0"/>
          </a:xfrm>
          <a:prstGeom prst="line">
            <a:avLst/>
          </a:prstGeom>
          <a:ln w="19050">
            <a:solidFill>
              <a:srgbClr val="A80895"/>
            </a:solidFill>
          </a:ln>
        </p:spPr>
        <p:style>
          <a:lnRef idx="1">
            <a:schemeClr val="accent1"/>
          </a:lnRef>
          <a:fillRef idx="0">
            <a:schemeClr val="accent1"/>
          </a:fillRef>
          <a:effectRef idx="0">
            <a:schemeClr val="accent1"/>
          </a:effectRef>
          <a:fontRef idx="minor">
            <a:schemeClr val="tx1"/>
          </a:fontRef>
        </p:style>
      </p:cxnSp>
      <p:cxnSp>
        <p:nvCxnSpPr>
          <p:cNvPr id="33" name="32 Düz Bağlayıcı"/>
          <p:cNvCxnSpPr/>
          <p:nvPr/>
        </p:nvCxnSpPr>
        <p:spPr>
          <a:xfrm>
            <a:off x="4747080" y="1997224"/>
            <a:ext cx="1800200" cy="0"/>
          </a:xfrm>
          <a:prstGeom prst="line">
            <a:avLst/>
          </a:prstGeom>
          <a:ln w="19050">
            <a:solidFill>
              <a:srgbClr val="A80895"/>
            </a:solidFill>
          </a:ln>
        </p:spPr>
        <p:style>
          <a:lnRef idx="1">
            <a:schemeClr val="accent1"/>
          </a:lnRef>
          <a:fillRef idx="0">
            <a:schemeClr val="accent1"/>
          </a:fillRef>
          <a:effectRef idx="0">
            <a:schemeClr val="accent1"/>
          </a:effectRef>
          <a:fontRef idx="minor">
            <a:schemeClr val="tx1"/>
          </a:fontRef>
        </p:style>
      </p:cxnSp>
      <p:cxnSp>
        <p:nvCxnSpPr>
          <p:cNvPr id="34" name="33 Düz Bağlayıcı"/>
          <p:cNvCxnSpPr/>
          <p:nvPr/>
        </p:nvCxnSpPr>
        <p:spPr>
          <a:xfrm>
            <a:off x="4716016" y="2204864"/>
            <a:ext cx="1800200" cy="0"/>
          </a:xfrm>
          <a:prstGeom prst="line">
            <a:avLst/>
          </a:prstGeom>
          <a:ln w="19050">
            <a:solidFill>
              <a:srgbClr val="A80895"/>
            </a:solidFill>
          </a:ln>
        </p:spPr>
        <p:style>
          <a:lnRef idx="1">
            <a:schemeClr val="accent1"/>
          </a:lnRef>
          <a:fillRef idx="0">
            <a:schemeClr val="accent1"/>
          </a:fillRef>
          <a:effectRef idx="0">
            <a:schemeClr val="accent1"/>
          </a:effectRef>
          <a:fontRef idx="minor">
            <a:schemeClr val="tx1"/>
          </a:fontRef>
        </p:style>
      </p:cxnSp>
      <p:cxnSp>
        <p:nvCxnSpPr>
          <p:cNvPr id="35" name="34 Düz Bağlayıcı"/>
          <p:cNvCxnSpPr/>
          <p:nvPr/>
        </p:nvCxnSpPr>
        <p:spPr>
          <a:xfrm>
            <a:off x="4716016" y="2420888"/>
            <a:ext cx="1800200" cy="0"/>
          </a:xfrm>
          <a:prstGeom prst="line">
            <a:avLst/>
          </a:prstGeom>
          <a:ln w="19050">
            <a:solidFill>
              <a:srgbClr val="A80895"/>
            </a:solidFill>
          </a:ln>
        </p:spPr>
        <p:style>
          <a:lnRef idx="1">
            <a:schemeClr val="accent1"/>
          </a:lnRef>
          <a:fillRef idx="0">
            <a:schemeClr val="accent1"/>
          </a:fillRef>
          <a:effectRef idx="0">
            <a:schemeClr val="accent1"/>
          </a:effectRef>
          <a:fontRef idx="minor">
            <a:schemeClr val="tx1"/>
          </a:fontRef>
        </p:style>
      </p:cxnSp>
      <p:cxnSp>
        <p:nvCxnSpPr>
          <p:cNvPr id="40" name="39 Düz Bağlayıcı"/>
          <p:cNvCxnSpPr/>
          <p:nvPr/>
        </p:nvCxnSpPr>
        <p:spPr>
          <a:xfrm>
            <a:off x="6516216" y="1916832"/>
            <a:ext cx="1800200" cy="0"/>
          </a:xfrm>
          <a:prstGeom prst="line">
            <a:avLst/>
          </a:prstGeom>
          <a:ln w="19050">
            <a:solidFill>
              <a:srgbClr val="A80895"/>
            </a:solidFill>
          </a:ln>
        </p:spPr>
        <p:style>
          <a:lnRef idx="1">
            <a:schemeClr val="accent1"/>
          </a:lnRef>
          <a:fillRef idx="0">
            <a:schemeClr val="accent1"/>
          </a:fillRef>
          <a:effectRef idx="0">
            <a:schemeClr val="accent1"/>
          </a:effectRef>
          <a:fontRef idx="minor">
            <a:schemeClr val="tx1"/>
          </a:fontRef>
        </p:style>
      </p:cxnSp>
      <p:cxnSp>
        <p:nvCxnSpPr>
          <p:cNvPr id="41" name="40 Düz Bağlayıcı"/>
          <p:cNvCxnSpPr/>
          <p:nvPr/>
        </p:nvCxnSpPr>
        <p:spPr>
          <a:xfrm>
            <a:off x="6547280" y="2069232"/>
            <a:ext cx="1800200" cy="0"/>
          </a:xfrm>
          <a:prstGeom prst="line">
            <a:avLst/>
          </a:prstGeom>
          <a:ln w="19050">
            <a:solidFill>
              <a:srgbClr val="A80895"/>
            </a:solidFill>
          </a:ln>
        </p:spPr>
        <p:style>
          <a:lnRef idx="1">
            <a:schemeClr val="accent1"/>
          </a:lnRef>
          <a:fillRef idx="0">
            <a:schemeClr val="accent1"/>
          </a:fillRef>
          <a:effectRef idx="0">
            <a:schemeClr val="accent1"/>
          </a:effectRef>
          <a:fontRef idx="minor">
            <a:schemeClr val="tx1"/>
          </a:fontRef>
        </p:style>
      </p:cxnSp>
      <p:cxnSp>
        <p:nvCxnSpPr>
          <p:cNvPr id="42" name="41 Düz Bağlayıcı"/>
          <p:cNvCxnSpPr/>
          <p:nvPr/>
        </p:nvCxnSpPr>
        <p:spPr>
          <a:xfrm>
            <a:off x="6516216" y="2276872"/>
            <a:ext cx="1800200" cy="0"/>
          </a:xfrm>
          <a:prstGeom prst="line">
            <a:avLst/>
          </a:prstGeom>
          <a:ln w="19050">
            <a:solidFill>
              <a:srgbClr val="A80895"/>
            </a:solidFill>
          </a:ln>
        </p:spPr>
        <p:style>
          <a:lnRef idx="1">
            <a:schemeClr val="accent1"/>
          </a:lnRef>
          <a:fillRef idx="0">
            <a:schemeClr val="accent1"/>
          </a:fillRef>
          <a:effectRef idx="0">
            <a:schemeClr val="accent1"/>
          </a:effectRef>
          <a:fontRef idx="minor">
            <a:schemeClr val="tx1"/>
          </a:fontRef>
        </p:style>
      </p:cxnSp>
      <p:cxnSp>
        <p:nvCxnSpPr>
          <p:cNvPr id="43" name="42 Düz Bağlayıcı"/>
          <p:cNvCxnSpPr/>
          <p:nvPr/>
        </p:nvCxnSpPr>
        <p:spPr>
          <a:xfrm>
            <a:off x="6516216" y="2492896"/>
            <a:ext cx="1800200" cy="0"/>
          </a:xfrm>
          <a:prstGeom prst="line">
            <a:avLst/>
          </a:prstGeom>
          <a:ln w="19050">
            <a:solidFill>
              <a:srgbClr val="A80895"/>
            </a:solidFill>
          </a:ln>
        </p:spPr>
        <p:style>
          <a:lnRef idx="1">
            <a:schemeClr val="accent1"/>
          </a:lnRef>
          <a:fillRef idx="0">
            <a:schemeClr val="accent1"/>
          </a:fillRef>
          <a:effectRef idx="0">
            <a:schemeClr val="accent1"/>
          </a:effectRef>
          <a:fontRef idx="minor">
            <a:schemeClr val="tx1"/>
          </a:fontRef>
        </p:style>
      </p:cxnSp>
      <p:sp>
        <p:nvSpPr>
          <p:cNvPr id="45" name="44 Dikdörtgen"/>
          <p:cNvSpPr/>
          <p:nvPr/>
        </p:nvSpPr>
        <p:spPr>
          <a:xfrm>
            <a:off x="2627784" y="764704"/>
            <a:ext cx="504056"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6" name="45 Oval"/>
          <p:cNvSpPr/>
          <p:nvPr/>
        </p:nvSpPr>
        <p:spPr>
          <a:xfrm>
            <a:off x="2771800" y="1124744"/>
            <a:ext cx="144016" cy="14401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7" name="46 Metin kutusu"/>
          <p:cNvSpPr txBox="1"/>
          <p:nvPr/>
        </p:nvSpPr>
        <p:spPr>
          <a:xfrm>
            <a:off x="3131840" y="764704"/>
            <a:ext cx="1224136" cy="369332"/>
          </a:xfrm>
          <a:prstGeom prst="rect">
            <a:avLst/>
          </a:prstGeom>
          <a:noFill/>
        </p:spPr>
        <p:txBody>
          <a:bodyPr wrap="square" rtlCol="0">
            <a:spAutoFit/>
          </a:bodyPr>
          <a:lstStyle/>
          <a:p>
            <a:r>
              <a:rPr lang="tr-TR" dirty="0" smtClean="0"/>
              <a:t>Su Deposu</a:t>
            </a:r>
            <a:endParaRPr lang="tr-TR" dirty="0"/>
          </a:p>
        </p:txBody>
      </p:sp>
      <p:sp>
        <p:nvSpPr>
          <p:cNvPr id="48" name="47 Yuvarlatılmış Dikdörtgen"/>
          <p:cNvSpPr/>
          <p:nvPr/>
        </p:nvSpPr>
        <p:spPr>
          <a:xfrm>
            <a:off x="2699792" y="1412776"/>
            <a:ext cx="288032" cy="14401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9" name="48 Metin kutusu"/>
          <p:cNvSpPr txBox="1"/>
          <p:nvPr/>
        </p:nvSpPr>
        <p:spPr>
          <a:xfrm>
            <a:off x="2915816" y="980728"/>
            <a:ext cx="504056" cy="369332"/>
          </a:xfrm>
          <a:prstGeom prst="rect">
            <a:avLst/>
          </a:prstGeom>
          <a:noFill/>
        </p:spPr>
        <p:txBody>
          <a:bodyPr wrap="square" rtlCol="0">
            <a:spAutoFit/>
          </a:bodyPr>
          <a:lstStyle/>
          <a:p>
            <a:r>
              <a:rPr lang="tr-TR" dirty="0" smtClean="0"/>
              <a:t>P</a:t>
            </a:r>
            <a:endParaRPr lang="tr-TR" dirty="0"/>
          </a:p>
        </p:txBody>
      </p:sp>
      <p:sp>
        <p:nvSpPr>
          <p:cNvPr id="51" name="50 Metin kutusu"/>
          <p:cNvSpPr txBox="1"/>
          <p:nvPr/>
        </p:nvSpPr>
        <p:spPr>
          <a:xfrm>
            <a:off x="2987824" y="1340768"/>
            <a:ext cx="1728192" cy="369332"/>
          </a:xfrm>
          <a:prstGeom prst="rect">
            <a:avLst/>
          </a:prstGeom>
          <a:noFill/>
        </p:spPr>
        <p:txBody>
          <a:bodyPr wrap="square" rtlCol="0">
            <a:spAutoFit/>
          </a:bodyPr>
          <a:lstStyle/>
          <a:p>
            <a:r>
              <a:rPr lang="tr-TR" dirty="0" smtClean="0"/>
              <a:t>Kontrol birimi</a:t>
            </a:r>
            <a:endParaRPr lang="tr-TR" dirty="0"/>
          </a:p>
        </p:txBody>
      </p:sp>
      <p:cxnSp>
        <p:nvCxnSpPr>
          <p:cNvPr id="52" name="51 Düz Bağlayıcı"/>
          <p:cNvCxnSpPr/>
          <p:nvPr/>
        </p:nvCxnSpPr>
        <p:spPr>
          <a:xfrm>
            <a:off x="6012160" y="836712"/>
            <a:ext cx="72008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3" name="52 Metin kutusu"/>
          <p:cNvSpPr txBox="1"/>
          <p:nvPr/>
        </p:nvSpPr>
        <p:spPr>
          <a:xfrm>
            <a:off x="6804248" y="620688"/>
            <a:ext cx="1080120" cy="369332"/>
          </a:xfrm>
          <a:prstGeom prst="rect">
            <a:avLst/>
          </a:prstGeom>
          <a:noFill/>
        </p:spPr>
        <p:txBody>
          <a:bodyPr wrap="square" rtlCol="0">
            <a:spAutoFit/>
          </a:bodyPr>
          <a:lstStyle/>
          <a:p>
            <a:r>
              <a:rPr lang="tr-TR" dirty="0" err="1" smtClean="0"/>
              <a:t>Manifold</a:t>
            </a:r>
            <a:r>
              <a:rPr lang="tr-TR" dirty="0" smtClean="0"/>
              <a:t> </a:t>
            </a:r>
            <a:endParaRPr lang="tr-TR" dirty="0"/>
          </a:p>
        </p:txBody>
      </p:sp>
      <p:cxnSp>
        <p:nvCxnSpPr>
          <p:cNvPr id="54" name="53 Düz Bağlayıcı"/>
          <p:cNvCxnSpPr/>
          <p:nvPr/>
        </p:nvCxnSpPr>
        <p:spPr>
          <a:xfrm>
            <a:off x="6012160" y="476672"/>
            <a:ext cx="720080" cy="0"/>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sp>
        <p:nvSpPr>
          <p:cNvPr id="55" name="54 Metin kutusu"/>
          <p:cNvSpPr txBox="1"/>
          <p:nvPr/>
        </p:nvSpPr>
        <p:spPr>
          <a:xfrm>
            <a:off x="6804248" y="260648"/>
            <a:ext cx="2088232" cy="369332"/>
          </a:xfrm>
          <a:prstGeom prst="rect">
            <a:avLst/>
          </a:prstGeom>
          <a:noFill/>
        </p:spPr>
        <p:txBody>
          <a:bodyPr wrap="square" rtlCol="0">
            <a:spAutoFit/>
          </a:bodyPr>
          <a:lstStyle/>
          <a:p>
            <a:r>
              <a:rPr lang="tr-TR" dirty="0" smtClean="0"/>
              <a:t>Ana boru hattı </a:t>
            </a:r>
            <a:endParaRPr lang="tr-TR" dirty="0"/>
          </a:p>
        </p:txBody>
      </p:sp>
      <p:cxnSp>
        <p:nvCxnSpPr>
          <p:cNvPr id="56" name="55 Düz Bağlayıcı"/>
          <p:cNvCxnSpPr/>
          <p:nvPr/>
        </p:nvCxnSpPr>
        <p:spPr>
          <a:xfrm>
            <a:off x="6084168" y="1196752"/>
            <a:ext cx="720080" cy="0"/>
          </a:xfrm>
          <a:prstGeom prst="line">
            <a:avLst/>
          </a:prstGeom>
          <a:ln w="19050">
            <a:solidFill>
              <a:srgbClr val="A80895"/>
            </a:solidFill>
          </a:ln>
        </p:spPr>
        <p:style>
          <a:lnRef idx="1">
            <a:schemeClr val="accent1"/>
          </a:lnRef>
          <a:fillRef idx="0">
            <a:schemeClr val="accent1"/>
          </a:fillRef>
          <a:effectRef idx="0">
            <a:schemeClr val="accent1"/>
          </a:effectRef>
          <a:fontRef idx="minor">
            <a:schemeClr val="tx1"/>
          </a:fontRef>
        </p:style>
      </p:cxnSp>
      <p:sp>
        <p:nvSpPr>
          <p:cNvPr id="57" name="56 Metin kutusu"/>
          <p:cNvSpPr txBox="1"/>
          <p:nvPr/>
        </p:nvSpPr>
        <p:spPr>
          <a:xfrm>
            <a:off x="6876256" y="980728"/>
            <a:ext cx="1080120" cy="369332"/>
          </a:xfrm>
          <a:prstGeom prst="rect">
            <a:avLst/>
          </a:prstGeom>
          <a:noFill/>
        </p:spPr>
        <p:txBody>
          <a:bodyPr wrap="square" rtlCol="0">
            <a:spAutoFit/>
          </a:bodyPr>
          <a:lstStyle/>
          <a:p>
            <a:r>
              <a:rPr lang="tr-TR" dirty="0" err="1" smtClean="0"/>
              <a:t>Lateral</a:t>
            </a:r>
            <a:r>
              <a:rPr lang="tr-TR" dirty="0" smtClean="0"/>
              <a:t> </a:t>
            </a:r>
            <a:endParaRPr lang="tr-TR" dirty="0"/>
          </a:p>
        </p:txBody>
      </p:sp>
      <p:sp>
        <p:nvSpPr>
          <p:cNvPr id="58" name="57 Metin kutusu"/>
          <p:cNvSpPr txBox="1"/>
          <p:nvPr/>
        </p:nvSpPr>
        <p:spPr>
          <a:xfrm>
            <a:off x="3923928" y="5733256"/>
            <a:ext cx="2016224" cy="369332"/>
          </a:xfrm>
          <a:prstGeom prst="rect">
            <a:avLst/>
          </a:prstGeom>
          <a:noFill/>
        </p:spPr>
        <p:txBody>
          <a:bodyPr wrap="square" rtlCol="0">
            <a:spAutoFit/>
          </a:bodyPr>
          <a:lstStyle/>
          <a:p>
            <a:r>
              <a:rPr lang="tr-TR" dirty="0" smtClean="0"/>
              <a:t>260 m</a:t>
            </a:r>
            <a:endParaRPr lang="tr-TR" dirty="0"/>
          </a:p>
        </p:txBody>
      </p:sp>
      <p:sp>
        <p:nvSpPr>
          <p:cNvPr id="60" name="59 Metin kutusu"/>
          <p:cNvSpPr txBox="1"/>
          <p:nvPr/>
        </p:nvSpPr>
        <p:spPr>
          <a:xfrm rot="5400000">
            <a:off x="8039773" y="3614131"/>
            <a:ext cx="1440160" cy="369332"/>
          </a:xfrm>
          <a:prstGeom prst="rect">
            <a:avLst/>
          </a:prstGeom>
          <a:noFill/>
        </p:spPr>
        <p:txBody>
          <a:bodyPr wrap="square" rtlCol="0">
            <a:spAutoFit/>
          </a:bodyPr>
          <a:lstStyle/>
          <a:p>
            <a:r>
              <a:rPr lang="tr-TR" dirty="0" smtClean="0"/>
              <a:t>130 m</a:t>
            </a:r>
            <a:endParaRPr lang="tr-TR" dirty="0"/>
          </a:p>
        </p:txBody>
      </p:sp>
      <p:cxnSp>
        <p:nvCxnSpPr>
          <p:cNvPr id="62" name="61 Düz Ok Bağlayıcısı"/>
          <p:cNvCxnSpPr/>
          <p:nvPr/>
        </p:nvCxnSpPr>
        <p:spPr>
          <a:xfrm>
            <a:off x="3059832" y="3717032"/>
            <a:ext cx="64807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62 Düz Ok Bağlayıcısı"/>
          <p:cNvCxnSpPr/>
          <p:nvPr/>
        </p:nvCxnSpPr>
        <p:spPr>
          <a:xfrm>
            <a:off x="6876256" y="3645024"/>
            <a:ext cx="64807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63 Düz Ok Bağlayıcısı"/>
          <p:cNvCxnSpPr/>
          <p:nvPr/>
        </p:nvCxnSpPr>
        <p:spPr>
          <a:xfrm flipH="1" flipV="1">
            <a:off x="1835696" y="3717032"/>
            <a:ext cx="800472" cy="83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67 Düz Ok Bağlayıcısı"/>
          <p:cNvCxnSpPr/>
          <p:nvPr/>
        </p:nvCxnSpPr>
        <p:spPr>
          <a:xfrm flipH="1" flipV="1">
            <a:off x="5436096" y="3717032"/>
            <a:ext cx="800472" cy="83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9" name="68 Metin kutusu"/>
          <p:cNvSpPr txBox="1"/>
          <p:nvPr/>
        </p:nvSpPr>
        <p:spPr>
          <a:xfrm>
            <a:off x="1547664" y="3356992"/>
            <a:ext cx="1368152" cy="369332"/>
          </a:xfrm>
          <a:prstGeom prst="rect">
            <a:avLst/>
          </a:prstGeom>
          <a:noFill/>
        </p:spPr>
        <p:txBody>
          <a:bodyPr wrap="square" rtlCol="0">
            <a:spAutoFit/>
          </a:bodyPr>
          <a:lstStyle/>
          <a:p>
            <a:r>
              <a:rPr lang="tr-TR" dirty="0" err="1" smtClean="0"/>
              <a:t>Lateral</a:t>
            </a:r>
            <a:r>
              <a:rPr lang="tr-TR" dirty="0" smtClean="0"/>
              <a:t> yönü</a:t>
            </a:r>
            <a:endParaRPr lang="tr-TR" dirty="0"/>
          </a:p>
        </p:txBody>
      </p:sp>
      <p:sp>
        <p:nvSpPr>
          <p:cNvPr id="70" name="69 Sol Sağ Yukarı Ok"/>
          <p:cNvSpPr/>
          <p:nvPr/>
        </p:nvSpPr>
        <p:spPr>
          <a:xfrm rot="10800000">
            <a:off x="1547664" y="6237312"/>
            <a:ext cx="720080" cy="216024"/>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1" name="70 Metin kutusu"/>
          <p:cNvSpPr txBox="1"/>
          <p:nvPr/>
        </p:nvSpPr>
        <p:spPr>
          <a:xfrm>
            <a:off x="2267744" y="6165304"/>
            <a:ext cx="864096" cy="369332"/>
          </a:xfrm>
          <a:prstGeom prst="rect">
            <a:avLst/>
          </a:prstGeom>
          <a:noFill/>
        </p:spPr>
        <p:txBody>
          <a:bodyPr wrap="square" rtlCol="0">
            <a:spAutoFit/>
          </a:bodyPr>
          <a:lstStyle/>
          <a:p>
            <a:r>
              <a:rPr lang="tr-TR" dirty="0" smtClean="0"/>
              <a:t>% 0</a:t>
            </a:r>
            <a:endParaRPr lang="tr-TR" dirty="0"/>
          </a:p>
        </p:txBody>
      </p:sp>
      <p:sp>
        <p:nvSpPr>
          <p:cNvPr id="72" name="71 Metin kutusu"/>
          <p:cNvSpPr txBox="1"/>
          <p:nvPr/>
        </p:nvSpPr>
        <p:spPr>
          <a:xfrm>
            <a:off x="1691680" y="6488668"/>
            <a:ext cx="864096" cy="369332"/>
          </a:xfrm>
          <a:prstGeom prst="rect">
            <a:avLst/>
          </a:prstGeom>
          <a:noFill/>
        </p:spPr>
        <p:txBody>
          <a:bodyPr wrap="square" rtlCol="0">
            <a:spAutoFit/>
          </a:bodyPr>
          <a:lstStyle/>
          <a:p>
            <a:r>
              <a:rPr lang="tr-TR" dirty="0" smtClean="0"/>
              <a:t>% 3.2</a:t>
            </a:r>
            <a:endParaRPr lang="tr-TR" dirty="0"/>
          </a:p>
        </p:txBody>
      </p:sp>
      <p:sp>
        <p:nvSpPr>
          <p:cNvPr id="2" name="Akış Çizelgesi: Harmanla 1"/>
          <p:cNvSpPr/>
          <p:nvPr/>
        </p:nvSpPr>
        <p:spPr bwMode="auto">
          <a:xfrm>
            <a:off x="2699792" y="1637184"/>
            <a:ext cx="135632" cy="126340"/>
          </a:xfrm>
          <a:prstGeom prst="flowChartCollate">
            <a:avLst/>
          </a:prstGeom>
          <a:noFill/>
          <a:ln w="28575" cap="flat" cmpd="sng" algn="ctr">
            <a:solidFill>
              <a:schemeClr val="tx1"/>
            </a:solidFill>
            <a:prstDash val="solid"/>
            <a:round/>
            <a:headEnd type="none" w="med" len="med"/>
            <a:tailEnd type="none" w="med" len="med"/>
          </a:ln>
          <a:effectLst/>
        </p:spPr>
        <p:txBody>
          <a:bodyPr vert="horz" wrap="square" lIns="91440" tIns="45720" rIns="16200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Char char="•"/>
              <a:tabLst/>
            </a:pPr>
            <a:endParaRPr kumimoji="0" lang="tr-TR" sz="1600" b="1" i="0" u="none" strike="noStrike" cap="none" normalizeH="0" baseline="0" smtClean="0">
              <a:ln>
                <a:noFill/>
              </a:ln>
              <a:solidFill>
                <a:schemeClr val="tx1"/>
              </a:solidFill>
              <a:effectLst/>
              <a:latin typeface="Arial" charset="0"/>
            </a:endParaRPr>
          </a:p>
        </p:txBody>
      </p:sp>
      <p:sp>
        <p:nvSpPr>
          <p:cNvPr id="50" name="Akış Çizelgesi: Harmanla 49"/>
          <p:cNvSpPr/>
          <p:nvPr/>
        </p:nvSpPr>
        <p:spPr bwMode="auto">
          <a:xfrm>
            <a:off x="2699792" y="3861048"/>
            <a:ext cx="135632" cy="126340"/>
          </a:xfrm>
          <a:prstGeom prst="flowChartCollate">
            <a:avLst/>
          </a:prstGeom>
          <a:noFill/>
          <a:ln w="28575" cap="flat" cmpd="sng" algn="ctr">
            <a:solidFill>
              <a:schemeClr val="tx1"/>
            </a:solidFill>
            <a:prstDash val="solid"/>
            <a:round/>
            <a:headEnd type="none" w="med" len="med"/>
            <a:tailEnd type="none" w="med" len="med"/>
          </a:ln>
          <a:effectLst/>
        </p:spPr>
        <p:txBody>
          <a:bodyPr vert="horz" wrap="square" lIns="91440" tIns="45720" rIns="16200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Char char="•"/>
              <a:tabLst/>
            </a:pPr>
            <a:endParaRPr kumimoji="0" lang="tr-TR" sz="1600" b="1" i="0" u="none" strike="noStrike" cap="none" normalizeH="0" baseline="0" smtClean="0">
              <a:ln>
                <a:noFill/>
              </a:ln>
              <a:solidFill>
                <a:schemeClr val="tx1"/>
              </a:solidFill>
              <a:effectLst/>
              <a:latin typeface="Arial" charset="0"/>
            </a:endParaRPr>
          </a:p>
        </p:txBody>
      </p:sp>
      <p:sp>
        <p:nvSpPr>
          <p:cNvPr id="59" name="Akış Çizelgesi: Harmanla 58"/>
          <p:cNvSpPr/>
          <p:nvPr/>
        </p:nvSpPr>
        <p:spPr bwMode="auto">
          <a:xfrm>
            <a:off x="6452592" y="1646476"/>
            <a:ext cx="135632" cy="126340"/>
          </a:xfrm>
          <a:prstGeom prst="flowChartCollate">
            <a:avLst/>
          </a:prstGeom>
          <a:noFill/>
          <a:ln w="28575" cap="flat" cmpd="sng" algn="ctr">
            <a:solidFill>
              <a:schemeClr val="tx1"/>
            </a:solidFill>
            <a:prstDash val="solid"/>
            <a:round/>
            <a:headEnd type="none" w="med" len="med"/>
            <a:tailEnd type="none" w="med" len="med"/>
          </a:ln>
          <a:effectLst/>
        </p:spPr>
        <p:txBody>
          <a:bodyPr vert="horz" wrap="square" lIns="91440" tIns="45720" rIns="16200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Char char="•"/>
              <a:tabLst/>
            </a:pPr>
            <a:endParaRPr kumimoji="0" lang="tr-TR" sz="1600" b="1" i="0" u="none" strike="noStrike" cap="none" normalizeH="0" baseline="0" smtClean="0">
              <a:ln>
                <a:noFill/>
              </a:ln>
              <a:solidFill>
                <a:schemeClr val="tx1"/>
              </a:solidFill>
              <a:effectLst/>
              <a:latin typeface="Arial" charset="0"/>
            </a:endParaRPr>
          </a:p>
        </p:txBody>
      </p:sp>
      <p:sp>
        <p:nvSpPr>
          <p:cNvPr id="61" name="Akış Çizelgesi: Harmanla 60"/>
          <p:cNvSpPr/>
          <p:nvPr/>
        </p:nvSpPr>
        <p:spPr bwMode="auto">
          <a:xfrm>
            <a:off x="6452592" y="3933056"/>
            <a:ext cx="135632" cy="126340"/>
          </a:xfrm>
          <a:prstGeom prst="flowChartCollate">
            <a:avLst/>
          </a:prstGeom>
          <a:noFill/>
          <a:ln w="28575" cap="flat" cmpd="sng" algn="ctr">
            <a:solidFill>
              <a:schemeClr val="tx1"/>
            </a:solidFill>
            <a:prstDash val="solid"/>
            <a:round/>
            <a:headEnd type="none" w="med" len="med"/>
            <a:tailEnd type="none" w="med" len="med"/>
          </a:ln>
          <a:effectLst/>
        </p:spPr>
        <p:txBody>
          <a:bodyPr vert="horz" wrap="square" lIns="91440" tIns="45720" rIns="16200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Char char="•"/>
              <a:tabLst/>
            </a:pPr>
            <a:endParaRPr kumimoji="0" lang="tr-TR" sz="1600" b="1"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51520" y="652626"/>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eaLnBrk="0" fontAlgn="base" hangingPunct="0">
              <a:spcBef>
                <a:spcPct val="0"/>
              </a:spcBef>
              <a:spcAft>
                <a:spcPct val="0"/>
              </a:spcAft>
            </a:pPr>
            <a:r>
              <a:rPr lang="tr-TR" sz="2000" b="1" u="sng" dirty="0" smtClean="0">
                <a:solidFill>
                  <a:srgbClr val="FF0000"/>
                </a:solidFill>
                <a:ea typeface="Times New Roman" pitchFamily="18" charset="0"/>
                <a:cs typeface="Arial" pitchFamily="34" charset="0"/>
              </a:rPr>
              <a:t>Tasarım</a:t>
            </a:r>
            <a:r>
              <a:rPr lang="tr-TR" sz="2000" b="1" dirty="0" smtClean="0">
                <a:ea typeface="Times New Roman" pitchFamily="18" charset="0"/>
                <a:cs typeface="Arial" pitchFamily="34" charset="0"/>
              </a:rPr>
              <a:t>	</a:t>
            </a:r>
            <a:endParaRPr lang="tr-TR" sz="2000" dirty="0"/>
          </a:p>
        </p:txBody>
      </p:sp>
      <p:sp>
        <p:nvSpPr>
          <p:cNvPr id="3174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tab pos="-457200" algn="l"/>
                <a:tab pos="449263" algn="l"/>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467544" y="1124744"/>
            <a:ext cx="8892480"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ct val="0"/>
              </a:spcAft>
              <a:buClrTx/>
              <a:buSzTx/>
              <a:tabLst/>
            </a:pPr>
            <a:r>
              <a:rPr lang="tr-TR" sz="2000" b="1" dirty="0" smtClean="0">
                <a:solidFill>
                  <a:srgbClr val="C00000"/>
                </a:solidFill>
                <a:ea typeface="Times New Roman" pitchFamily="18" charset="0"/>
                <a:cs typeface="Arial" pitchFamily="34" charset="0"/>
              </a:rPr>
              <a:t>4. AŞAMA :  Sistem Tertibi</a:t>
            </a:r>
          </a:p>
          <a:p>
            <a:pPr marL="457200" marR="0" lvl="0" indent="-457200" algn="just" defTabSz="914400" rtl="0" eaLnBrk="0" fontAlgn="base" latinLnBrk="0" hangingPunct="0">
              <a:lnSpc>
                <a:spcPct val="100000"/>
              </a:lnSpc>
              <a:spcBef>
                <a:spcPct val="0"/>
              </a:spcBef>
              <a:spcAft>
                <a:spcPct val="0"/>
              </a:spcAft>
              <a:buClrTx/>
              <a:buSzTx/>
              <a:tabLst/>
            </a:pPr>
            <a:endParaRPr lang="tr-TR" sz="2000" b="1" dirty="0">
              <a:ea typeface="Times New Roman" pitchFamily="18" charset="0"/>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tabLst/>
            </a:pPr>
            <a:r>
              <a:rPr lang="tr-TR" sz="2000" dirty="0" smtClean="0">
                <a:ea typeface="Times New Roman" pitchFamily="18" charset="0"/>
                <a:cs typeface="Arial" pitchFamily="34" charset="0"/>
              </a:rPr>
              <a:t>Plan üzerinde gösterilmiştir. </a:t>
            </a:r>
          </a:p>
          <a:p>
            <a:pPr lvl="0" algn="just" eaLnBrk="0" fontAlgn="base" hangingPunct="0">
              <a:spcBef>
                <a:spcPct val="0"/>
              </a:spcBef>
              <a:spcAft>
                <a:spcPct val="0"/>
              </a:spcAft>
            </a:pPr>
            <a:endParaRPr lang="tr-TR" sz="2000" dirty="0">
              <a:ea typeface="Times New Roman" pitchFamily="18" charset="0"/>
              <a:cs typeface="Arial" pitchFamily="34" charset="0"/>
            </a:endParaRPr>
          </a:p>
          <a:p>
            <a:pPr marL="457200" lvl="0" indent="-457200" algn="just" eaLnBrk="0" fontAlgn="base" hangingPunct="0">
              <a:spcBef>
                <a:spcPct val="0"/>
              </a:spcBef>
              <a:spcAft>
                <a:spcPct val="0"/>
              </a:spcAft>
            </a:pPr>
            <a:r>
              <a:rPr lang="tr-TR" sz="2000" dirty="0" smtClean="0">
                <a:ea typeface="Times New Roman" pitchFamily="18" charset="0"/>
                <a:cs typeface="Arial" pitchFamily="34" charset="0"/>
              </a:rPr>
              <a:t> </a:t>
            </a:r>
          </a:p>
          <a:p>
            <a:pPr marL="457200" lvl="0" indent="-457200" algn="just" eaLnBrk="0" fontAlgn="base" hangingPunct="0">
              <a:spcBef>
                <a:spcPct val="0"/>
              </a:spcBef>
              <a:spcAft>
                <a:spcPct val="0"/>
              </a:spcAft>
            </a:pPr>
            <a:endParaRPr lang="tr-TR" sz="2000" b="1" dirty="0" smtClean="0">
              <a:ea typeface="Times New Roman" pitchFamily="18" charset="0"/>
              <a:cs typeface="Arial" pitchFamily="34" charset="0"/>
            </a:endParaRPr>
          </a:p>
          <a:p>
            <a:pPr marL="457200" lvl="0" indent="-457200" algn="just" eaLnBrk="0" fontAlgn="base" hangingPunct="0">
              <a:spcBef>
                <a:spcPct val="0"/>
              </a:spcBef>
              <a:spcAft>
                <a:spcPct val="0"/>
              </a:spcAft>
            </a:pPr>
            <a:endParaRPr kumimoji="0" lang="tr-TR" sz="2000" b="1" i="0" u="none" strike="noStrike" cap="none" normalizeH="0" dirty="0" smtClean="0">
              <a:ln>
                <a:noFill/>
              </a:ln>
              <a:solidFill>
                <a:schemeClr val="tx1"/>
              </a:solidFill>
              <a:effectLst/>
              <a:ea typeface="Times New Roman" pitchFamily="18" charset="0"/>
              <a:cs typeface="Arial" pitchFamily="34" charset="0"/>
            </a:endParaRPr>
          </a:p>
          <a:p>
            <a:pPr lvl="0" algn="just" eaLnBrk="0" fontAlgn="base" hangingPunct="0">
              <a:spcBef>
                <a:spcPct val="0"/>
              </a:spcBef>
              <a:spcAft>
                <a:spcPct val="0"/>
              </a:spcAft>
            </a:pPr>
            <a:r>
              <a:rPr lang="tr-TR" sz="2000" b="1" dirty="0" smtClean="0">
                <a:ea typeface="Times New Roman" pitchFamily="18" charset="0"/>
                <a:cs typeface="Arial" pitchFamily="34" charset="0"/>
              </a:rPr>
              <a:t>	</a:t>
            </a:r>
            <a:endParaRPr lang="tr-TR" sz="2000" dirty="0" smtClean="0">
              <a:ea typeface="Times New Roman" pitchFamily="18" charset="0"/>
              <a:cs typeface="Arial" pitchFamily="34" charset="0"/>
            </a:endParaRPr>
          </a:p>
          <a:p>
            <a:pPr lvl="0" algn="just" eaLnBrk="0" fontAlgn="base" hangingPunct="0">
              <a:spcBef>
                <a:spcPct val="0"/>
              </a:spcBef>
              <a:spcAft>
                <a:spcPct val="0"/>
              </a:spcAft>
            </a:pPr>
            <a:endParaRPr lang="tr-TR" sz="2000" dirty="0">
              <a:cs typeface="Arial" pitchFamily="34" charset="0"/>
            </a:endParaRPr>
          </a:p>
          <a:p>
            <a:pPr lvl="0" algn="just" eaLnBrk="0" fontAlgn="base" hangingPunct="0">
              <a:spcBef>
                <a:spcPct val="0"/>
              </a:spcBef>
              <a:spcAft>
                <a:spcPct val="0"/>
              </a:spcAft>
            </a:pPr>
            <a:r>
              <a:rPr lang="tr-TR" sz="2000" dirty="0" smtClean="0">
                <a:cs typeface="Arial" pitchFamily="34" charset="0"/>
              </a:rPr>
              <a:t>	</a:t>
            </a:r>
            <a:endParaRPr lang="tr-TR" sz="2000" dirty="0"/>
          </a:p>
        </p:txBody>
      </p:sp>
      <p:sp>
        <p:nvSpPr>
          <p:cNvPr id="2663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2867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14" name="13 Dikdörtgen"/>
          <p:cNvSpPr/>
          <p:nvPr/>
        </p:nvSpPr>
        <p:spPr>
          <a:xfrm>
            <a:off x="539552" y="2204864"/>
            <a:ext cx="8136904" cy="400110"/>
          </a:xfrm>
          <a:prstGeom prst="rect">
            <a:avLst/>
          </a:prstGeom>
        </p:spPr>
        <p:txBody>
          <a:bodyPr wrap="square">
            <a:spAutoFit/>
          </a:bodyPr>
          <a:lstStyle/>
          <a:p>
            <a:r>
              <a:rPr lang="tr-TR" sz="2000" b="1" dirty="0" smtClean="0">
                <a:solidFill>
                  <a:srgbClr val="C00000"/>
                </a:solidFill>
              </a:rPr>
              <a:t>5. AŞAMA :  </a:t>
            </a:r>
            <a:r>
              <a:rPr lang="tr-TR" sz="2000" b="1" dirty="0" err="1" smtClean="0">
                <a:solidFill>
                  <a:srgbClr val="C00000"/>
                </a:solidFill>
              </a:rPr>
              <a:t>Lateral</a:t>
            </a:r>
            <a:r>
              <a:rPr lang="tr-TR" sz="2000" b="1" dirty="0" smtClean="0">
                <a:solidFill>
                  <a:srgbClr val="C00000"/>
                </a:solidFill>
              </a:rPr>
              <a:t> Boru Çapı  </a:t>
            </a:r>
            <a:endParaRPr lang="tr-TR" sz="2000" b="1" baseline="-25000" dirty="0">
              <a:solidFill>
                <a:srgbClr val="C00000"/>
              </a:solidFill>
            </a:endParaRPr>
          </a:p>
        </p:txBody>
      </p:sp>
      <p:sp>
        <p:nvSpPr>
          <p:cNvPr id="2868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2970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2970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3174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20" name="19 Dikdörtgen"/>
          <p:cNvSpPr/>
          <p:nvPr/>
        </p:nvSpPr>
        <p:spPr>
          <a:xfrm>
            <a:off x="611560" y="2708920"/>
            <a:ext cx="8136904" cy="400110"/>
          </a:xfrm>
          <a:prstGeom prst="rect">
            <a:avLst/>
          </a:prstGeom>
        </p:spPr>
        <p:txBody>
          <a:bodyPr wrap="square">
            <a:spAutoFit/>
          </a:bodyPr>
          <a:lstStyle/>
          <a:p>
            <a:r>
              <a:rPr lang="tr-TR" sz="2000" b="1" dirty="0" smtClean="0"/>
              <a:t>a) </a:t>
            </a:r>
            <a:r>
              <a:rPr lang="tr-TR" sz="2000" b="1" dirty="0" err="1" smtClean="0"/>
              <a:t>Lateral</a:t>
            </a:r>
            <a:r>
              <a:rPr lang="tr-TR" sz="2000" b="1" dirty="0" smtClean="0"/>
              <a:t> uzunluğu, </a:t>
            </a:r>
            <a:r>
              <a:rPr lang="tr-TR" sz="2000" dirty="0" err="1" smtClean="0">
                <a:ea typeface="Times New Roman" pitchFamily="18" charset="0"/>
                <a:cs typeface="Arial" pitchFamily="34" charset="0"/>
              </a:rPr>
              <a:t>L</a:t>
            </a:r>
            <a:r>
              <a:rPr lang="tr-TR" sz="2000" baseline="-25000" dirty="0" err="1" smtClean="0">
                <a:ea typeface="Times New Roman" pitchFamily="18" charset="0"/>
                <a:cs typeface="Arial" pitchFamily="34" charset="0"/>
              </a:rPr>
              <a:t>l</a:t>
            </a:r>
            <a:r>
              <a:rPr lang="tr-TR" sz="2000" b="1" dirty="0" smtClean="0"/>
              <a:t> </a:t>
            </a:r>
            <a:endParaRPr lang="tr-TR" sz="2000" b="1" baseline="-25000" dirty="0"/>
          </a:p>
        </p:txBody>
      </p:sp>
      <p:sp>
        <p:nvSpPr>
          <p:cNvPr id="21" name="20 Dikdörtgen"/>
          <p:cNvSpPr/>
          <p:nvPr/>
        </p:nvSpPr>
        <p:spPr>
          <a:xfrm>
            <a:off x="899592" y="3212976"/>
            <a:ext cx="4968552" cy="461665"/>
          </a:xfrm>
          <a:prstGeom prst="rect">
            <a:avLst/>
          </a:prstGeom>
        </p:spPr>
        <p:txBody>
          <a:bodyPr wrap="square">
            <a:spAutoFit/>
          </a:bodyPr>
          <a:lstStyle/>
          <a:p>
            <a:pPr marL="457200" lvl="0" indent="-457200" algn="just" eaLnBrk="0" fontAlgn="base" hangingPunct="0">
              <a:spcBef>
                <a:spcPct val="0"/>
              </a:spcBef>
              <a:spcAft>
                <a:spcPct val="0"/>
              </a:spcAft>
            </a:pPr>
            <a:r>
              <a:rPr lang="tr-TR" sz="2400" dirty="0" err="1" smtClean="0">
                <a:ea typeface="Times New Roman" pitchFamily="18" charset="0"/>
                <a:cs typeface="Arial" pitchFamily="34" charset="0"/>
              </a:rPr>
              <a:t>L</a:t>
            </a:r>
            <a:r>
              <a:rPr lang="tr-TR" sz="2400" baseline="-25000" dirty="0" err="1" smtClean="0">
                <a:ea typeface="Times New Roman" pitchFamily="18" charset="0"/>
                <a:cs typeface="Arial" pitchFamily="34" charset="0"/>
              </a:rPr>
              <a:t>l</a:t>
            </a:r>
            <a:r>
              <a:rPr lang="tr-TR" sz="2400" baseline="-25000" dirty="0" smtClean="0">
                <a:ea typeface="Times New Roman" pitchFamily="18" charset="0"/>
                <a:cs typeface="Arial" pitchFamily="34" charset="0"/>
              </a:rPr>
              <a:t> </a:t>
            </a:r>
            <a:r>
              <a:rPr lang="tr-TR" sz="2400" dirty="0" smtClean="0">
                <a:ea typeface="Times New Roman" pitchFamily="18" charset="0"/>
                <a:cs typeface="Arial" pitchFamily="34" charset="0"/>
              </a:rPr>
              <a:t>= 65 m </a:t>
            </a:r>
          </a:p>
        </p:txBody>
      </p:sp>
      <p:sp>
        <p:nvSpPr>
          <p:cNvPr id="22" name="21 Dikdörtgen"/>
          <p:cNvSpPr/>
          <p:nvPr/>
        </p:nvSpPr>
        <p:spPr>
          <a:xfrm>
            <a:off x="539552" y="3717032"/>
            <a:ext cx="8136904" cy="400110"/>
          </a:xfrm>
          <a:prstGeom prst="rect">
            <a:avLst/>
          </a:prstGeom>
        </p:spPr>
        <p:txBody>
          <a:bodyPr wrap="square">
            <a:spAutoFit/>
          </a:bodyPr>
          <a:lstStyle/>
          <a:p>
            <a:r>
              <a:rPr lang="tr-TR" sz="2000" b="1" dirty="0" smtClean="0"/>
              <a:t>b) </a:t>
            </a:r>
            <a:r>
              <a:rPr lang="tr-TR" sz="2000" b="1" dirty="0" err="1" smtClean="0"/>
              <a:t>Lateral</a:t>
            </a:r>
            <a:r>
              <a:rPr lang="tr-TR" sz="2000" b="1" dirty="0" smtClean="0"/>
              <a:t> üzerindeki damlatıcı sayısı, </a:t>
            </a:r>
            <a:r>
              <a:rPr lang="tr-TR" sz="2000" b="1" dirty="0" err="1" smtClean="0"/>
              <a:t>n</a:t>
            </a:r>
            <a:r>
              <a:rPr lang="tr-TR" sz="2000" b="1" baseline="-25000" dirty="0" err="1" smtClean="0"/>
              <a:t>d</a:t>
            </a:r>
            <a:r>
              <a:rPr lang="tr-TR" sz="2000" b="1" dirty="0" smtClean="0"/>
              <a:t> </a:t>
            </a:r>
            <a:endParaRPr lang="tr-TR" sz="2000" b="1" baseline="-25000" dirty="0"/>
          </a:p>
        </p:txBody>
      </p:sp>
      <p:sp>
        <p:nvSpPr>
          <p:cNvPr id="3584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35844" name="Object 4"/>
          <p:cNvGraphicFramePr>
            <a:graphicFrameLocks noChangeAspect="1"/>
          </p:cNvGraphicFramePr>
          <p:nvPr/>
        </p:nvGraphicFramePr>
        <p:xfrm>
          <a:off x="827584" y="4149080"/>
          <a:ext cx="2536825" cy="938213"/>
        </p:xfrm>
        <a:graphic>
          <a:graphicData uri="http://schemas.openxmlformats.org/presentationml/2006/ole">
            <mc:AlternateContent xmlns:mc="http://schemas.openxmlformats.org/markup-compatibility/2006">
              <mc:Choice xmlns:v="urn:schemas-microsoft-com:vml" Requires="v">
                <p:oleObj spid="_x0000_s35858" name="Denklem" r:id="rId4" imgW="1257120" imgH="431640" progId="Equation.3">
                  <p:embed/>
                </p:oleObj>
              </mc:Choice>
              <mc:Fallback>
                <p:oleObj name="Denklem" r:id="rId4" imgW="1257120" imgH="43164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4149080"/>
                        <a:ext cx="2536825" cy="938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16 Dikdörtgen"/>
          <p:cNvSpPr/>
          <p:nvPr/>
        </p:nvSpPr>
        <p:spPr>
          <a:xfrm>
            <a:off x="2915816" y="4335487"/>
            <a:ext cx="1944216" cy="461665"/>
          </a:xfrm>
          <a:prstGeom prst="rect">
            <a:avLst/>
          </a:prstGeom>
        </p:spPr>
        <p:txBody>
          <a:bodyPr wrap="square">
            <a:spAutoFit/>
          </a:bodyPr>
          <a:lstStyle/>
          <a:p>
            <a:pPr marL="457200" lvl="0" indent="-457200" algn="just" eaLnBrk="0" fontAlgn="base" hangingPunct="0">
              <a:spcBef>
                <a:spcPct val="0"/>
              </a:spcBef>
              <a:spcAft>
                <a:spcPct val="0"/>
              </a:spcAft>
            </a:pPr>
            <a:r>
              <a:rPr lang="tr-TR" sz="2400" b="1" dirty="0" smtClean="0">
                <a:ea typeface="Times New Roman" pitchFamily="18" charset="0"/>
                <a:cs typeface="Arial" pitchFamily="34" charset="0"/>
              </a:rPr>
              <a:t>	</a:t>
            </a:r>
            <a:r>
              <a:rPr lang="tr-TR" sz="2400" dirty="0" smtClean="0">
                <a:ea typeface="Times New Roman" pitchFamily="18" charset="0"/>
                <a:cs typeface="Arial" pitchFamily="34" charset="0"/>
              </a:rPr>
              <a:t>adet</a:t>
            </a:r>
          </a:p>
        </p:txBody>
      </p:sp>
      <p:sp>
        <p:nvSpPr>
          <p:cNvPr id="18" name="17 Dikdörtgen"/>
          <p:cNvSpPr/>
          <p:nvPr/>
        </p:nvSpPr>
        <p:spPr>
          <a:xfrm>
            <a:off x="395536" y="5085184"/>
            <a:ext cx="8136904" cy="400110"/>
          </a:xfrm>
          <a:prstGeom prst="rect">
            <a:avLst/>
          </a:prstGeom>
        </p:spPr>
        <p:txBody>
          <a:bodyPr wrap="square">
            <a:spAutoFit/>
          </a:bodyPr>
          <a:lstStyle/>
          <a:p>
            <a:r>
              <a:rPr lang="tr-TR" sz="2000" b="1" dirty="0" smtClean="0"/>
              <a:t>c) </a:t>
            </a:r>
            <a:r>
              <a:rPr lang="tr-TR" sz="2000" b="1" dirty="0" err="1" smtClean="0"/>
              <a:t>Lateral</a:t>
            </a:r>
            <a:r>
              <a:rPr lang="tr-TR" sz="2000" b="1" dirty="0" smtClean="0"/>
              <a:t> debisi, </a:t>
            </a:r>
            <a:r>
              <a:rPr lang="tr-TR" sz="2000" b="1" dirty="0" err="1" smtClean="0"/>
              <a:t>Q</a:t>
            </a:r>
            <a:r>
              <a:rPr lang="tr-TR" sz="2000" b="1" baseline="-25000" dirty="0" err="1" smtClean="0"/>
              <a:t>l</a:t>
            </a:r>
            <a:r>
              <a:rPr lang="tr-TR" sz="2000" b="1" dirty="0" smtClean="0"/>
              <a:t> </a:t>
            </a:r>
            <a:endParaRPr lang="tr-TR" sz="2000" b="1" baseline="-25000" dirty="0"/>
          </a:p>
        </p:txBody>
      </p:sp>
      <p:sp>
        <p:nvSpPr>
          <p:cNvPr id="19" name="18 Dikdörtgen"/>
          <p:cNvSpPr/>
          <p:nvPr/>
        </p:nvSpPr>
        <p:spPr>
          <a:xfrm>
            <a:off x="755576" y="5517232"/>
            <a:ext cx="4968552" cy="461665"/>
          </a:xfrm>
          <a:prstGeom prst="rect">
            <a:avLst/>
          </a:prstGeom>
        </p:spPr>
        <p:txBody>
          <a:bodyPr wrap="square">
            <a:spAutoFit/>
          </a:bodyPr>
          <a:lstStyle/>
          <a:p>
            <a:pPr marL="457200" lvl="0" indent="-457200" algn="just" eaLnBrk="0" fontAlgn="base" hangingPunct="0">
              <a:spcBef>
                <a:spcPct val="0"/>
              </a:spcBef>
              <a:spcAft>
                <a:spcPct val="0"/>
              </a:spcAft>
            </a:pPr>
            <a:r>
              <a:rPr lang="tr-TR" sz="2400" dirty="0" err="1" smtClean="0">
                <a:ea typeface="Times New Roman" pitchFamily="18" charset="0"/>
                <a:cs typeface="Arial" pitchFamily="34" charset="0"/>
              </a:rPr>
              <a:t>Q</a:t>
            </a:r>
            <a:r>
              <a:rPr lang="tr-TR" sz="2400" baseline="-25000" dirty="0" err="1" smtClean="0">
                <a:ea typeface="Times New Roman" pitchFamily="18" charset="0"/>
                <a:cs typeface="Arial" pitchFamily="34" charset="0"/>
              </a:rPr>
              <a:t>l</a:t>
            </a:r>
            <a:r>
              <a:rPr lang="tr-TR" sz="2400" baseline="-25000" dirty="0" smtClean="0">
                <a:ea typeface="Times New Roman" pitchFamily="18" charset="0"/>
                <a:cs typeface="Arial" pitchFamily="34" charset="0"/>
              </a:rPr>
              <a:t> </a:t>
            </a:r>
            <a:r>
              <a:rPr lang="tr-TR" sz="2400" dirty="0" smtClean="0">
                <a:ea typeface="Times New Roman" pitchFamily="18" charset="0"/>
                <a:cs typeface="Arial" pitchFamily="34" charset="0"/>
              </a:rPr>
              <a:t>= </a:t>
            </a:r>
            <a:r>
              <a:rPr lang="tr-TR" sz="2400" dirty="0" err="1" smtClean="0">
                <a:ea typeface="Times New Roman" pitchFamily="18" charset="0"/>
                <a:cs typeface="Arial" pitchFamily="34" charset="0"/>
              </a:rPr>
              <a:t>n</a:t>
            </a:r>
            <a:r>
              <a:rPr lang="tr-TR" sz="2400" baseline="-25000" dirty="0" err="1" smtClean="0">
                <a:ea typeface="Times New Roman" pitchFamily="18" charset="0"/>
                <a:cs typeface="Arial" pitchFamily="34" charset="0"/>
              </a:rPr>
              <a:t>d</a:t>
            </a:r>
            <a:r>
              <a:rPr lang="tr-TR" sz="2400" dirty="0" smtClean="0">
                <a:ea typeface="Times New Roman" pitchFamily="18" charset="0"/>
                <a:cs typeface="Arial" pitchFamily="34" charset="0"/>
              </a:rPr>
              <a:t> * q = 108 * 2 = 216 L/h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51520" y="476672"/>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eaLnBrk="0" fontAlgn="base" hangingPunct="0">
              <a:spcBef>
                <a:spcPct val="0"/>
              </a:spcBef>
              <a:spcAft>
                <a:spcPct val="0"/>
              </a:spcAft>
            </a:pPr>
            <a:r>
              <a:rPr lang="tr-TR" sz="2000" b="1" u="sng" dirty="0" smtClean="0">
                <a:solidFill>
                  <a:srgbClr val="FF0000"/>
                </a:solidFill>
                <a:ea typeface="Times New Roman" pitchFamily="18" charset="0"/>
                <a:cs typeface="Arial" pitchFamily="34" charset="0"/>
              </a:rPr>
              <a:t>Tasarım</a:t>
            </a:r>
            <a:r>
              <a:rPr lang="tr-TR" sz="2000" b="1" dirty="0" smtClean="0">
                <a:ea typeface="Times New Roman" pitchFamily="18" charset="0"/>
                <a:cs typeface="Arial" pitchFamily="34" charset="0"/>
              </a:rPr>
              <a:t>	</a:t>
            </a:r>
            <a:endParaRPr lang="tr-TR" sz="2000" dirty="0"/>
          </a:p>
        </p:txBody>
      </p:sp>
      <p:sp>
        <p:nvSpPr>
          <p:cNvPr id="3174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tab pos="-457200" algn="l"/>
                <a:tab pos="449263" algn="l"/>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467544" y="980728"/>
            <a:ext cx="889248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ct val="0"/>
              </a:spcAft>
              <a:buClrTx/>
              <a:buSzTx/>
              <a:tabLst/>
            </a:pPr>
            <a:endParaRPr lang="tr-TR" sz="2000" dirty="0">
              <a:ea typeface="Times New Roman" pitchFamily="18" charset="0"/>
              <a:cs typeface="Arial" pitchFamily="34" charset="0"/>
            </a:endParaRPr>
          </a:p>
          <a:p>
            <a:pPr marL="457200" lvl="0" indent="-457200" algn="just" eaLnBrk="0" fontAlgn="base" hangingPunct="0">
              <a:spcBef>
                <a:spcPct val="0"/>
              </a:spcBef>
              <a:spcAft>
                <a:spcPct val="0"/>
              </a:spcAft>
            </a:pPr>
            <a:r>
              <a:rPr lang="tr-TR" sz="2000" dirty="0" smtClean="0">
                <a:ea typeface="Times New Roman" pitchFamily="18" charset="0"/>
                <a:cs typeface="Arial" pitchFamily="34" charset="0"/>
              </a:rPr>
              <a:t> </a:t>
            </a:r>
          </a:p>
          <a:p>
            <a:pPr marL="457200" lvl="0" indent="-457200" algn="just" eaLnBrk="0" fontAlgn="base" hangingPunct="0">
              <a:spcBef>
                <a:spcPct val="0"/>
              </a:spcBef>
              <a:spcAft>
                <a:spcPct val="0"/>
              </a:spcAft>
            </a:pPr>
            <a:endParaRPr lang="tr-TR" sz="2000" b="1" dirty="0" smtClean="0">
              <a:ea typeface="Times New Roman" pitchFamily="18" charset="0"/>
              <a:cs typeface="Arial" pitchFamily="34" charset="0"/>
            </a:endParaRPr>
          </a:p>
          <a:p>
            <a:pPr marL="457200" lvl="0" indent="-457200" algn="just" eaLnBrk="0" fontAlgn="base" hangingPunct="0">
              <a:spcBef>
                <a:spcPct val="0"/>
              </a:spcBef>
              <a:spcAft>
                <a:spcPct val="0"/>
              </a:spcAft>
            </a:pPr>
            <a:endParaRPr kumimoji="0" lang="tr-TR" sz="2000" b="1" i="0" u="none" strike="noStrike" cap="none" normalizeH="0" dirty="0" smtClean="0">
              <a:ln>
                <a:noFill/>
              </a:ln>
              <a:solidFill>
                <a:schemeClr val="tx1"/>
              </a:solidFill>
              <a:effectLst/>
              <a:ea typeface="Times New Roman" pitchFamily="18" charset="0"/>
              <a:cs typeface="Arial" pitchFamily="34" charset="0"/>
            </a:endParaRPr>
          </a:p>
          <a:p>
            <a:pPr lvl="0" algn="just" eaLnBrk="0" fontAlgn="base" hangingPunct="0">
              <a:spcBef>
                <a:spcPct val="0"/>
              </a:spcBef>
              <a:spcAft>
                <a:spcPct val="0"/>
              </a:spcAft>
            </a:pPr>
            <a:r>
              <a:rPr lang="tr-TR" sz="2000" b="1" dirty="0" smtClean="0">
                <a:ea typeface="Times New Roman" pitchFamily="18" charset="0"/>
                <a:cs typeface="Arial" pitchFamily="34" charset="0"/>
              </a:rPr>
              <a:t>	</a:t>
            </a:r>
            <a:endParaRPr lang="tr-TR" sz="2000" dirty="0" smtClean="0">
              <a:ea typeface="Times New Roman" pitchFamily="18" charset="0"/>
              <a:cs typeface="Arial" pitchFamily="34" charset="0"/>
            </a:endParaRPr>
          </a:p>
          <a:p>
            <a:pPr lvl="0" algn="just" eaLnBrk="0" fontAlgn="base" hangingPunct="0">
              <a:spcBef>
                <a:spcPct val="0"/>
              </a:spcBef>
              <a:spcAft>
                <a:spcPct val="0"/>
              </a:spcAft>
            </a:pPr>
            <a:endParaRPr lang="tr-TR" sz="2000" dirty="0">
              <a:cs typeface="Arial" pitchFamily="34" charset="0"/>
            </a:endParaRPr>
          </a:p>
          <a:p>
            <a:pPr lvl="0" algn="just" eaLnBrk="0" fontAlgn="base" hangingPunct="0">
              <a:spcBef>
                <a:spcPct val="0"/>
              </a:spcBef>
              <a:spcAft>
                <a:spcPct val="0"/>
              </a:spcAft>
            </a:pPr>
            <a:r>
              <a:rPr lang="tr-TR" sz="2000" dirty="0" smtClean="0">
                <a:cs typeface="Arial" pitchFamily="34" charset="0"/>
              </a:rPr>
              <a:t>	</a:t>
            </a:r>
            <a:endParaRPr lang="tr-TR" sz="2000" dirty="0"/>
          </a:p>
        </p:txBody>
      </p:sp>
      <p:sp>
        <p:nvSpPr>
          <p:cNvPr id="2663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2867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14" name="13 Dikdörtgen"/>
          <p:cNvSpPr/>
          <p:nvPr/>
        </p:nvSpPr>
        <p:spPr>
          <a:xfrm>
            <a:off x="467544" y="1124744"/>
            <a:ext cx="8136904" cy="400110"/>
          </a:xfrm>
          <a:prstGeom prst="rect">
            <a:avLst/>
          </a:prstGeom>
        </p:spPr>
        <p:txBody>
          <a:bodyPr wrap="square">
            <a:spAutoFit/>
          </a:bodyPr>
          <a:lstStyle/>
          <a:p>
            <a:r>
              <a:rPr lang="tr-TR" sz="2000" b="1" dirty="0" smtClean="0"/>
              <a:t>5. AŞAMA :  </a:t>
            </a:r>
            <a:r>
              <a:rPr lang="tr-TR" sz="2000" b="1" dirty="0" err="1" smtClean="0"/>
              <a:t>Lateral</a:t>
            </a:r>
            <a:r>
              <a:rPr lang="tr-TR" sz="2000" b="1" dirty="0" smtClean="0"/>
              <a:t> Boru Çapı  </a:t>
            </a:r>
            <a:endParaRPr lang="tr-TR" sz="2000" b="1" baseline="-25000" dirty="0"/>
          </a:p>
        </p:txBody>
      </p:sp>
      <p:sp>
        <p:nvSpPr>
          <p:cNvPr id="2868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2970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2970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3174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20" name="19 Dikdörtgen"/>
          <p:cNvSpPr/>
          <p:nvPr/>
        </p:nvSpPr>
        <p:spPr>
          <a:xfrm>
            <a:off x="683568" y="1556792"/>
            <a:ext cx="8136904" cy="400110"/>
          </a:xfrm>
          <a:prstGeom prst="rect">
            <a:avLst/>
          </a:prstGeom>
        </p:spPr>
        <p:txBody>
          <a:bodyPr wrap="square">
            <a:spAutoFit/>
          </a:bodyPr>
          <a:lstStyle/>
          <a:p>
            <a:r>
              <a:rPr lang="tr-TR" sz="2000" b="1" dirty="0" smtClean="0"/>
              <a:t>d) </a:t>
            </a:r>
            <a:r>
              <a:rPr lang="tr-TR" sz="2000" b="1" dirty="0" err="1" smtClean="0"/>
              <a:t>Lateral</a:t>
            </a:r>
            <a:r>
              <a:rPr lang="tr-TR" sz="2000" b="1" dirty="0" smtClean="0"/>
              <a:t> eğimi, </a:t>
            </a:r>
            <a:r>
              <a:rPr lang="tr-TR" sz="2000" dirty="0" err="1" smtClean="0">
                <a:cs typeface="Arial" pitchFamily="34" charset="0"/>
              </a:rPr>
              <a:t>S</a:t>
            </a:r>
            <a:r>
              <a:rPr lang="tr-TR" sz="2000" baseline="-25000" dirty="0" err="1" smtClean="0">
                <a:ea typeface="Times New Roman" pitchFamily="18" charset="0"/>
                <a:cs typeface="Arial" pitchFamily="34" charset="0"/>
              </a:rPr>
              <a:t>l</a:t>
            </a:r>
            <a:r>
              <a:rPr lang="tr-TR" sz="2000" b="1" dirty="0" smtClean="0"/>
              <a:t> </a:t>
            </a:r>
            <a:endParaRPr lang="tr-TR" sz="2000" b="1" baseline="-25000" dirty="0"/>
          </a:p>
        </p:txBody>
      </p:sp>
      <p:sp>
        <p:nvSpPr>
          <p:cNvPr id="21" name="20 Dikdörtgen"/>
          <p:cNvSpPr/>
          <p:nvPr/>
        </p:nvSpPr>
        <p:spPr>
          <a:xfrm>
            <a:off x="827584" y="1988840"/>
            <a:ext cx="4968552" cy="400110"/>
          </a:xfrm>
          <a:prstGeom prst="rect">
            <a:avLst/>
          </a:prstGeom>
        </p:spPr>
        <p:txBody>
          <a:bodyPr wrap="square">
            <a:spAutoFit/>
          </a:bodyPr>
          <a:lstStyle/>
          <a:p>
            <a:pPr marL="457200" lvl="0" indent="-457200" algn="just" eaLnBrk="0" fontAlgn="base" hangingPunct="0">
              <a:spcBef>
                <a:spcPct val="0"/>
              </a:spcBef>
              <a:spcAft>
                <a:spcPct val="0"/>
              </a:spcAft>
            </a:pPr>
            <a:r>
              <a:rPr lang="tr-TR" sz="2000" dirty="0" err="1" smtClean="0">
                <a:ea typeface="Times New Roman" pitchFamily="18" charset="0"/>
                <a:cs typeface="Arial" pitchFamily="34" charset="0"/>
              </a:rPr>
              <a:t>S</a:t>
            </a:r>
            <a:r>
              <a:rPr lang="tr-TR" sz="2000" baseline="-25000" dirty="0" err="1" smtClean="0">
                <a:ea typeface="Times New Roman" pitchFamily="18" charset="0"/>
                <a:cs typeface="Arial" pitchFamily="34" charset="0"/>
              </a:rPr>
              <a:t>l</a:t>
            </a:r>
            <a:r>
              <a:rPr lang="tr-TR" sz="2000" baseline="-25000" dirty="0" smtClean="0">
                <a:ea typeface="Times New Roman" pitchFamily="18" charset="0"/>
                <a:cs typeface="Arial" pitchFamily="34" charset="0"/>
              </a:rPr>
              <a:t> </a:t>
            </a:r>
            <a:r>
              <a:rPr lang="tr-TR" sz="2000" dirty="0" smtClean="0">
                <a:ea typeface="Times New Roman" pitchFamily="18" charset="0"/>
                <a:cs typeface="Arial" pitchFamily="34" charset="0"/>
              </a:rPr>
              <a:t>= % 0</a:t>
            </a:r>
          </a:p>
        </p:txBody>
      </p:sp>
      <p:sp>
        <p:nvSpPr>
          <p:cNvPr id="22" name="21 Dikdörtgen"/>
          <p:cNvSpPr/>
          <p:nvPr/>
        </p:nvSpPr>
        <p:spPr>
          <a:xfrm>
            <a:off x="755576" y="2492896"/>
            <a:ext cx="8136904" cy="400110"/>
          </a:xfrm>
          <a:prstGeom prst="rect">
            <a:avLst/>
          </a:prstGeom>
        </p:spPr>
        <p:txBody>
          <a:bodyPr wrap="square">
            <a:spAutoFit/>
          </a:bodyPr>
          <a:lstStyle/>
          <a:p>
            <a:r>
              <a:rPr lang="tr-TR" sz="2000" b="1" dirty="0" smtClean="0"/>
              <a:t>e) </a:t>
            </a:r>
            <a:r>
              <a:rPr lang="tr-TR" sz="2000" b="1" dirty="0" err="1" smtClean="0"/>
              <a:t>L</a:t>
            </a:r>
            <a:r>
              <a:rPr lang="tr-TR" sz="2000" b="1" baseline="-25000" dirty="0" err="1" smtClean="0"/>
              <a:t>l</a:t>
            </a:r>
            <a:r>
              <a:rPr lang="tr-TR" sz="2000" b="1" dirty="0" smtClean="0"/>
              <a:t>/</a:t>
            </a:r>
            <a:r>
              <a:rPr lang="tr-TR" sz="2000" b="1" dirty="0" err="1" smtClean="0"/>
              <a:t>ho</a:t>
            </a:r>
            <a:r>
              <a:rPr lang="tr-TR" sz="2000" b="1" dirty="0" smtClean="0"/>
              <a:t> boyutsuz parametresi </a:t>
            </a:r>
            <a:endParaRPr lang="tr-TR" sz="2000" b="1" baseline="-25000" dirty="0"/>
          </a:p>
        </p:txBody>
      </p:sp>
      <p:sp>
        <p:nvSpPr>
          <p:cNvPr id="3584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18" name="17 Dikdörtgen"/>
          <p:cNvSpPr/>
          <p:nvPr/>
        </p:nvSpPr>
        <p:spPr>
          <a:xfrm>
            <a:off x="467544" y="3861048"/>
            <a:ext cx="8136904" cy="400110"/>
          </a:xfrm>
          <a:prstGeom prst="rect">
            <a:avLst/>
          </a:prstGeom>
        </p:spPr>
        <p:txBody>
          <a:bodyPr wrap="square">
            <a:spAutoFit/>
          </a:bodyPr>
          <a:lstStyle/>
          <a:p>
            <a:r>
              <a:rPr lang="tr-TR" sz="2000" b="1" dirty="0" smtClean="0"/>
              <a:t>f) </a:t>
            </a:r>
            <a:r>
              <a:rPr lang="tr-TR" sz="2000" b="1" dirty="0" err="1" smtClean="0"/>
              <a:t>Lateral</a:t>
            </a:r>
            <a:r>
              <a:rPr lang="tr-TR" sz="2000" b="1" dirty="0" smtClean="0"/>
              <a:t> boru çapı </a:t>
            </a:r>
            <a:endParaRPr lang="tr-TR" sz="2000" b="1" baseline="-25000" dirty="0"/>
          </a:p>
        </p:txBody>
      </p:sp>
      <p:sp>
        <p:nvSpPr>
          <p:cNvPr id="19" name="18 Dikdörtgen"/>
          <p:cNvSpPr/>
          <p:nvPr/>
        </p:nvSpPr>
        <p:spPr>
          <a:xfrm>
            <a:off x="323528" y="4653136"/>
            <a:ext cx="2160240" cy="1785104"/>
          </a:xfrm>
          <a:prstGeom prst="rect">
            <a:avLst/>
          </a:prstGeom>
        </p:spPr>
        <p:txBody>
          <a:bodyPr wrap="square">
            <a:spAutoFit/>
          </a:bodyPr>
          <a:lstStyle/>
          <a:p>
            <a:pPr marL="457200" lvl="0" indent="-457200" algn="just" eaLnBrk="0" fontAlgn="base" hangingPunct="0">
              <a:spcBef>
                <a:spcPct val="0"/>
              </a:spcBef>
              <a:spcAft>
                <a:spcPct val="0"/>
              </a:spcAft>
            </a:pPr>
            <a:r>
              <a:rPr lang="tr-TR" sz="2200" dirty="0" err="1" smtClean="0">
                <a:ea typeface="Times New Roman" pitchFamily="18" charset="0"/>
                <a:cs typeface="Arial" pitchFamily="34" charset="0"/>
              </a:rPr>
              <a:t>Q</a:t>
            </a:r>
            <a:r>
              <a:rPr lang="tr-TR" sz="2200" baseline="-25000" dirty="0" err="1" smtClean="0">
                <a:ea typeface="Times New Roman" pitchFamily="18" charset="0"/>
                <a:cs typeface="Arial" pitchFamily="34" charset="0"/>
              </a:rPr>
              <a:t>l</a:t>
            </a:r>
            <a:r>
              <a:rPr lang="tr-TR" sz="2200" baseline="-25000" dirty="0" smtClean="0">
                <a:ea typeface="Times New Roman" pitchFamily="18" charset="0"/>
                <a:cs typeface="Arial" pitchFamily="34" charset="0"/>
              </a:rPr>
              <a:t>       </a:t>
            </a:r>
            <a:r>
              <a:rPr lang="tr-TR" sz="2200" dirty="0" smtClean="0">
                <a:ea typeface="Times New Roman" pitchFamily="18" charset="0"/>
                <a:cs typeface="Arial" pitchFamily="34" charset="0"/>
              </a:rPr>
              <a:t>= 216 L/h</a:t>
            </a:r>
          </a:p>
          <a:p>
            <a:pPr marL="457200" lvl="0" indent="-457200" algn="just" eaLnBrk="0" fontAlgn="base" hangingPunct="0">
              <a:spcBef>
                <a:spcPct val="0"/>
              </a:spcBef>
              <a:spcAft>
                <a:spcPct val="0"/>
              </a:spcAft>
            </a:pPr>
            <a:r>
              <a:rPr lang="tr-TR" sz="2200" dirty="0" err="1" smtClean="0"/>
              <a:t>L</a:t>
            </a:r>
            <a:r>
              <a:rPr lang="tr-TR" sz="2200" baseline="-25000" dirty="0" err="1" smtClean="0"/>
              <a:t>l</a:t>
            </a:r>
            <a:r>
              <a:rPr lang="tr-TR" sz="2200" dirty="0" smtClean="0"/>
              <a:t>/</a:t>
            </a:r>
            <a:r>
              <a:rPr lang="tr-TR" sz="2200" dirty="0" err="1" smtClean="0"/>
              <a:t>h</a:t>
            </a:r>
            <a:r>
              <a:rPr lang="tr-TR" sz="2200" baseline="-25000" dirty="0" err="1" smtClean="0"/>
              <a:t>o</a:t>
            </a:r>
            <a:r>
              <a:rPr lang="tr-TR" sz="2200" baseline="-25000" dirty="0" smtClean="0"/>
              <a:t> </a:t>
            </a:r>
            <a:r>
              <a:rPr lang="tr-TR" sz="2200" dirty="0" smtClean="0"/>
              <a:t> = 6.5</a:t>
            </a:r>
          </a:p>
          <a:p>
            <a:pPr marL="457200" lvl="0" indent="-457200" algn="just" eaLnBrk="0" fontAlgn="base" hangingPunct="0">
              <a:spcBef>
                <a:spcPct val="0"/>
              </a:spcBef>
              <a:spcAft>
                <a:spcPct val="0"/>
              </a:spcAft>
            </a:pPr>
            <a:r>
              <a:rPr lang="tr-TR" sz="2200" dirty="0" err="1" smtClean="0">
                <a:ea typeface="Times New Roman" pitchFamily="18" charset="0"/>
                <a:cs typeface="Arial" pitchFamily="34" charset="0"/>
              </a:rPr>
              <a:t>S</a:t>
            </a:r>
            <a:r>
              <a:rPr lang="tr-TR" sz="2200" baseline="-25000" dirty="0" err="1" smtClean="0">
                <a:ea typeface="Times New Roman" pitchFamily="18" charset="0"/>
                <a:cs typeface="Arial" pitchFamily="34" charset="0"/>
              </a:rPr>
              <a:t>l</a:t>
            </a:r>
            <a:r>
              <a:rPr lang="tr-TR" sz="2200" baseline="-25000" dirty="0" smtClean="0">
                <a:ea typeface="Times New Roman" pitchFamily="18" charset="0"/>
                <a:cs typeface="Arial" pitchFamily="34" charset="0"/>
              </a:rPr>
              <a:t>        </a:t>
            </a:r>
            <a:r>
              <a:rPr lang="tr-TR" sz="2200" dirty="0" smtClean="0">
                <a:ea typeface="Times New Roman" pitchFamily="18" charset="0"/>
                <a:cs typeface="Arial" pitchFamily="34" charset="0"/>
              </a:rPr>
              <a:t>= % 0</a:t>
            </a:r>
          </a:p>
          <a:p>
            <a:pPr marL="457200" lvl="0" indent="-457200" algn="just" eaLnBrk="0" fontAlgn="base" hangingPunct="0">
              <a:spcBef>
                <a:spcPct val="0"/>
              </a:spcBef>
              <a:spcAft>
                <a:spcPct val="0"/>
              </a:spcAft>
            </a:pPr>
            <a:r>
              <a:rPr lang="tr-TR" sz="2200" dirty="0" smtClean="0">
                <a:cs typeface="Arial" pitchFamily="34" charset="0"/>
              </a:rPr>
              <a:t>X      =  0.48 </a:t>
            </a:r>
            <a:endParaRPr lang="tr-TR" sz="2200" dirty="0" smtClean="0"/>
          </a:p>
          <a:p>
            <a:pPr marL="457200" lvl="0" indent="-457200" algn="just" eaLnBrk="0" fontAlgn="base" hangingPunct="0">
              <a:spcBef>
                <a:spcPct val="0"/>
              </a:spcBef>
              <a:spcAft>
                <a:spcPct val="0"/>
              </a:spcAft>
            </a:pPr>
            <a:r>
              <a:rPr lang="tr-TR" sz="2200" dirty="0" smtClean="0">
                <a:ea typeface="Times New Roman" pitchFamily="18" charset="0"/>
                <a:cs typeface="Arial" pitchFamily="34" charset="0"/>
              </a:rPr>
              <a:t> </a:t>
            </a:r>
          </a:p>
        </p:txBody>
      </p:sp>
      <p:sp>
        <p:nvSpPr>
          <p:cNvPr id="553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55299" name="Object 3"/>
          <p:cNvGraphicFramePr>
            <a:graphicFrameLocks noChangeAspect="1"/>
          </p:cNvGraphicFramePr>
          <p:nvPr/>
        </p:nvGraphicFramePr>
        <p:xfrm>
          <a:off x="863600" y="2997200"/>
          <a:ext cx="1704975" cy="769938"/>
        </p:xfrm>
        <a:graphic>
          <a:graphicData uri="http://schemas.openxmlformats.org/presentationml/2006/ole">
            <mc:AlternateContent xmlns:mc="http://schemas.openxmlformats.org/markup-compatibility/2006">
              <mc:Choice xmlns:v="urn:schemas-microsoft-com:vml" Requires="v">
                <p:oleObj spid="_x0000_s55330" name="Denklem" r:id="rId4" imgW="901440" imgH="431640" progId="Equation.3">
                  <p:embed/>
                </p:oleObj>
              </mc:Choice>
              <mc:Fallback>
                <p:oleObj name="Denklem" r:id="rId4" imgW="901440" imgH="43164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3600" y="2997200"/>
                        <a:ext cx="1704975" cy="769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34 Sağ Ayraç"/>
          <p:cNvSpPr/>
          <p:nvPr/>
        </p:nvSpPr>
        <p:spPr>
          <a:xfrm>
            <a:off x="2267744" y="4653136"/>
            <a:ext cx="216024" cy="165618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36" name="35 Dikdörtgen"/>
          <p:cNvSpPr/>
          <p:nvPr/>
        </p:nvSpPr>
        <p:spPr>
          <a:xfrm>
            <a:off x="2483768" y="5301208"/>
            <a:ext cx="6408712" cy="400110"/>
          </a:xfrm>
          <a:prstGeom prst="rect">
            <a:avLst/>
          </a:prstGeom>
        </p:spPr>
        <p:txBody>
          <a:bodyPr wrap="square">
            <a:spAutoFit/>
          </a:bodyPr>
          <a:lstStyle/>
          <a:p>
            <a:pPr marL="457200" lvl="0" indent="-457200" algn="just" eaLnBrk="0" fontAlgn="base" hangingPunct="0">
              <a:spcBef>
                <a:spcPct val="0"/>
              </a:spcBef>
              <a:spcAft>
                <a:spcPct val="0"/>
              </a:spcAft>
            </a:pPr>
            <a:r>
              <a:rPr lang="tr-TR" sz="2000" dirty="0" smtClean="0">
                <a:ea typeface="Times New Roman" pitchFamily="18" charset="0"/>
                <a:cs typeface="Arial" pitchFamily="34" charset="0"/>
              </a:rPr>
              <a:t>Şekil 4.16  </a:t>
            </a:r>
            <a:r>
              <a:rPr lang="tr-TR" sz="2000" dirty="0" smtClean="0">
                <a:latin typeface="Symbol" pitchFamily="18" charset="2"/>
                <a:ea typeface="Times New Roman" pitchFamily="18" charset="0"/>
                <a:cs typeface="Arial" pitchFamily="34" charset="0"/>
              </a:rPr>
              <a:t>f</a:t>
            </a:r>
            <a:r>
              <a:rPr lang="tr-TR" sz="2000" dirty="0" smtClean="0">
                <a:ea typeface="Times New Roman" pitchFamily="18" charset="0"/>
                <a:cs typeface="Arial" pitchFamily="34" charset="0"/>
              </a:rPr>
              <a:t> 16   </a:t>
            </a:r>
            <a:r>
              <a:rPr lang="tr-TR" sz="2000" dirty="0" err="1" smtClean="0">
                <a:ea typeface="Times New Roman" pitchFamily="18" charset="0"/>
                <a:cs typeface="Arial" pitchFamily="34" charset="0"/>
              </a:rPr>
              <a:t>Cu</a:t>
            </a:r>
            <a:r>
              <a:rPr lang="tr-TR" sz="2000" dirty="0" smtClean="0">
                <a:ea typeface="Times New Roman" pitchFamily="18" charset="0"/>
                <a:cs typeface="Arial" pitchFamily="34" charset="0"/>
              </a:rPr>
              <a:t> = 99.5 &gt; 98 </a:t>
            </a:r>
            <a:r>
              <a:rPr lang="tr-TR" dirty="0" smtClean="0">
                <a:ea typeface="Times New Roman" pitchFamily="18" charset="0"/>
                <a:cs typeface="Arial" pitchFamily="34" charset="0"/>
              </a:rPr>
              <a:t>olduğundan </a:t>
            </a:r>
            <a:r>
              <a:rPr lang="tr-TR" dirty="0" err="1" smtClean="0">
                <a:ea typeface="Times New Roman" pitchFamily="18" charset="0"/>
                <a:cs typeface="Arial" pitchFamily="34" charset="0"/>
              </a:rPr>
              <a:t>ugundur</a:t>
            </a:r>
            <a:r>
              <a:rPr lang="tr-TR" dirty="0" smtClean="0">
                <a:ea typeface="Times New Roman" pitchFamily="18" charset="0"/>
                <a:cs typeface="Arial" pitchFamily="34" charset="0"/>
              </a:rPr>
              <a:t> </a:t>
            </a:r>
          </a:p>
        </p:txBody>
      </p:sp>
      <p:graphicFrame>
        <p:nvGraphicFramePr>
          <p:cNvPr id="55303" name="Object 7"/>
          <p:cNvGraphicFramePr>
            <a:graphicFrameLocks noChangeAspect="1"/>
          </p:cNvGraphicFramePr>
          <p:nvPr/>
        </p:nvGraphicFramePr>
        <p:xfrm>
          <a:off x="3923928" y="4149080"/>
          <a:ext cx="1223963" cy="769937"/>
        </p:xfrm>
        <a:graphic>
          <a:graphicData uri="http://schemas.openxmlformats.org/presentationml/2006/ole">
            <mc:AlternateContent xmlns:mc="http://schemas.openxmlformats.org/markup-compatibility/2006">
              <mc:Choice xmlns:v="urn:schemas-microsoft-com:vml" Requires="v">
                <p:oleObj spid="_x0000_s55331" name="Denklem" r:id="rId6" imgW="647640" imgH="431640" progId="Equation.3">
                  <p:embed/>
                </p:oleObj>
              </mc:Choice>
              <mc:Fallback>
                <p:oleObj name="Denklem" r:id="rId6" imgW="647640" imgH="431640" progId="Equation.3">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3928" y="4149080"/>
                        <a:ext cx="1223963" cy="76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25 Dikdörtgen"/>
          <p:cNvSpPr/>
          <p:nvPr/>
        </p:nvSpPr>
        <p:spPr>
          <a:xfrm>
            <a:off x="2627784" y="5877272"/>
            <a:ext cx="6372200" cy="646331"/>
          </a:xfrm>
          <a:prstGeom prst="rect">
            <a:avLst/>
          </a:prstGeom>
        </p:spPr>
        <p:txBody>
          <a:bodyPr wrap="square">
            <a:spAutoFit/>
          </a:bodyPr>
          <a:lstStyle/>
          <a:p>
            <a:pPr marL="457200" lvl="0" indent="-457200" algn="just" eaLnBrk="0" fontAlgn="base" hangingPunct="0">
              <a:spcBef>
                <a:spcPct val="0"/>
              </a:spcBef>
              <a:spcAft>
                <a:spcPct val="0"/>
              </a:spcAft>
            </a:pPr>
            <a:r>
              <a:rPr lang="tr-TR" dirty="0" err="1" smtClean="0">
                <a:ea typeface="Times New Roman" pitchFamily="18" charset="0"/>
                <a:cs typeface="Arial" pitchFamily="34" charset="0"/>
              </a:rPr>
              <a:t>Lateral</a:t>
            </a:r>
            <a:r>
              <a:rPr lang="tr-TR" dirty="0" smtClean="0">
                <a:ea typeface="Times New Roman" pitchFamily="18" charset="0"/>
                <a:cs typeface="Arial" pitchFamily="34" charset="0"/>
              </a:rPr>
              <a:t> boru çapı </a:t>
            </a:r>
            <a:r>
              <a:rPr lang="tr-TR" dirty="0" smtClean="0">
                <a:latin typeface="Symbol" pitchFamily="18" charset="2"/>
                <a:ea typeface="Times New Roman" pitchFamily="18" charset="0"/>
                <a:cs typeface="Arial" pitchFamily="34" charset="0"/>
              </a:rPr>
              <a:t>f</a:t>
            </a:r>
            <a:r>
              <a:rPr lang="tr-TR" dirty="0" smtClean="0">
                <a:ea typeface="Times New Roman" pitchFamily="18" charset="0"/>
                <a:cs typeface="Arial" pitchFamily="34" charset="0"/>
              </a:rPr>
              <a:t> 16 dış çaplı 2.5 – 4 </a:t>
            </a:r>
            <a:r>
              <a:rPr lang="tr-TR" dirty="0" err="1" smtClean="0">
                <a:ea typeface="Times New Roman" pitchFamily="18" charset="0"/>
                <a:cs typeface="Arial" pitchFamily="34" charset="0"/>
              </a:rPr>
              <a:t>atm</a:t>
            </a:r>
            <a:r>
              <a:rPr lang="tr-TR" dirty="0" smtClean="0">
                <a:ea typeface="Times New Roman" pitchFamily="18" charset="0"/>
                <a:cs typeface="Arial" pitchFamily="34" charset="0"/>
              </a:rPr>
              <a:t> işletme basıncına dayanıklı  yumuşak PE borulardan oluşturulacaktır.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181"/>
          <p:cNvPicPr>
            <a:picLocks noChangeAspect="1" noChangeArrowheads="1"/>
          </p:cNvPicPr>
          <p:nvPr/>
        </p:nvPicPr>
        <p:blipFill>
          <a:blip r:embed="rId2" cstate="print"/>
          <a:srcRect/>
          <a:stretch>
            <a:fillRect/>
          </a:stretch>
        </p:blipFill>
        <p:spPr bwMode="auto">
          <a:xfrm>
            <a:off x="0" y="0"/>
            <a:ext cx="9180512" cy="5373216"/>
          </a:xfrm>
          <a:prstGeom prst="rect">
            <a:avLst/>
          </a:prstGeom>
          <a:noFill/>
          <a:ln w="9525">
            <a:noFill/>
            <a:miter lim="800000"/>
            <a:headEnd/>
            <a:tailEnd/>
          </a:ln>
        </p:spPr>
      </p:pic>
      <p:cxnSp>
        <p:nvCxnSpPr>
          <p:cNvPr id="10" name="9 Düz Bağlayıcı"/>
          <p:cNvCxnSpPr/>
          <p:nvPr/>
        </p:nvCxnSpPr>
        <p:spPr>
          <a:xfrm flipV="1">
            <a:off x="3275856" y="2780928"/>
            <a:ext cx="0" cy="144016"/>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15 Düz Bağlayıcı"/>
          <p:cNvCxnSpPr/>
          <p:nvPr/>
        </p:nvCxnSpPr>
        <p:spPr>
          <a:xfrm>
            <a:off x="3275856" y="2780928"/>
            <a:ext cx="1872208" cy="72008"/>
          </a:xfrm>
          <a:prstGeom prst="line">
            <a:avLst/>
          </a:prstGeom>
          <a:ln w="25400">
            <a:solidFill>
              <a:srgbClr val="C00000"/>
            </a:solidFill>
          </a:ln>
          <a:effectLst/>
        </p:spPr>
        <p:style>
          <a:lnRef idx="1">
            <a:schemeClr val="accent1"/>
          </a:lnRef>
          <a:fillRef idx="0">
            <a:schemeClr val="accent1"/>
          </a:fillRef>
          <a:effectRef idx="0">
            <a:schemeClr val="accent1"/>
          </a:effectRef>
          <a:fontRef idx="minor">
            <a:schemeClr val="tx1"/>
          </a:fontRef>
        </p:style>
      </p:cxnSp>
      <p:sp>
        <p:nvSpPr>
          <p:cNvPr id="59393" name="Rectangle 1"/>
          <p:cNvSpPr>
            <a:spLocks noChangeArrowheads="1"/>
          </p:cNvSpPr>
          <p:nvPr/>
        </p:nvSpPr>
        <p:spPr bwMode="auto">
          <a:xfrm>
            <a:off x="35496" y="5600273"/>
            <a:ext cx="9291326"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Şekil 4.16. 16 mm dış çaplı 4 </a:t>
            </a:r>
            <a:r>
              <a:rPr kumimoji="0" lang="tr-TR" sz="12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atm</a:t>
            </a:r>
            <a:r>
              <a:rPr kumimoji="0" lang="tr-T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işletme basınçlı PE damla sulama </a:t>
            </a:r>
            <a:r>
              <a:rPr kumimoji="0" lang="tr-TR" sz="12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lateral</a:t>
            </a:r>
            <a:r>
              <a:rPr kumimoji="0" lang="tr-T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boru hatları için </a:t>
            </a:r>
            <a:r>
              <a:rPr kumimoji="0" lang="tr-TR" sz="12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eşdağılım</a:t>
            </a:r>
            <a:r>
              <a:rPr kumimoji="0" lang="tr-T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katsayısı grafiği (x=0.5)</a:t>
            </a:r>
            <a:r>
              <a:rPr kumimoji="0" lang="tr-TR" sz="1200" b="1"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51520" y="476672"/>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eaLnBrk="0" fontAlgn="base" hangingPunct="0">
              <a:spcBef>
                <a:spcPct val="0"/>
              </a:spcBef>
              <a:spcAft>
                <a:spcPct val="0"/>
              </a:spcAft>
            </a:pPr>
            <a:r>
              <a:rPr lang="tr-TR" sz="2000" b="1" u="sng" dirty="0" smtClean="0">
                <a:solidFill>
                  <a:srgbClr val="FF0000"/>
                </a:solidFill>
                <a:ea typeface="Times New Roman" pitchFamily="18" charset="0"/>
                <a:cs typeface="Arial" pitchFamily="34" charset="0"/>
              </a:rPr>
              <a:t>Tasarım</a:t>
            </a:r>
            <a:r>
              <a:rPr lang="tr-TR" sz="2000" b="1" dirty="0" smtClean="0">
                <a:ea typeface="Times New Roman" pitchFamily="18" charset="0"/>
                <a:cs typeface="Arial" pitchFamily="34" charset="0"/>
              </a:rPr>
              <a:t>	</a:t>
            </a:r>
            <a:endParaRPr lang="tr-TR" sz="2000" dirty="0"/>
          </a:p>
        </p:txBody>
      </p:sp>
      <p:sp>
        <p:nvSpPr>
          <p:cNvPr id="3174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tab pos="-457200" algn="l"/>
                <a:tab pos="449263" algn="l"/>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467544" y="980728"/>
            <a:ext cx="889248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ct val="0"/>
              </a:spcAft>
              <a:buClrTx/>
              <a:buSzTx/>
              <a:tabLst/>
            </a:pPr>
            <a:endParaRPr lang="tr-TR" sz="2000" dirty="0">
              <a:ea typeface="Times New Roman" pitchFamily="18" charset="0"/>
              <a:cs typeface="Arial" pitchFamily="34" charset="0"/>
            </a:endParaRPr>
          </a:p>
          <a:p>
            <a:pPr marL="457200" lvl="0" indent="-457200" algn="just" eaLnBrk="0" fontAlgn="base" hangingPunct="0">
              <a:spcBef>
                <a:spcPct val="0"/>
              </a:spcBef>
              <a:spcAft>
                <a:spcPct val="0"/>
              </a:spcAft>
            </a:pPr>
            <a:r>
              <a:rPr lang="tr-TR" sz="2000" dirty="0" smtClean="0">
                <a:ea typeface="Times New Roman" pitchFamily="18" charset="0"/>
                <a:cs typeface="Arial" pitchFamily="34" charset="0"/>
              </a:rPr>
              <a:t> </a:t>
            </a:r>
          </a:p>
          <a:p>
            <a:pPr marL="457200" lvl="0" indent="-457200" algn="just" eaLnBrk="0" fontAlgn="base" hangingPunct="0">
              <a:spcBef>
                <a:spcPct val="0"/>
              </a:spcBef>
              <a:spcAft>
                <a:spcPct val="0"/>
              </a:spcAft>
            </a:pPr>
            <a:endParaRPr lang="tr-TR" sz="2000" b="1" dirty="0" smtClean="0">
              <a:ea typeface="Times New Roman" pitchFamily="18" charset="0"/>
              <a:cs typeface="Arial" pitchFamily="34" charset="0"/>
            </a:endParaRPr>
          </a:p>
          <a:p>
            <a:pPr marL="457200" lvl="0" indent="-457200" algn="just" eaLnBrk="0" fontAlgn="base" hangingPunct="0">
              <a:spcBef>
                <a:spcPct val="0"/>
              </a:spcBef>
              <a:spcAft>
                <a:spcPct val="0"/>
              </a:spcAft>
            </a:pPr>
            <a:endParaRPr kumimoji="0" lang="tr-TR" sz="2000" b="1" i="0" u="none" strike="noStrike" cap="none" normalizeH="0" dirty="0" smtClean="0">
              <a:ln>
                <a:noFill/>
              </a:ln>
              <a:solidFill>
                <a:schemeClr val="tx1"/>
              </a:solidFill>
              <a:effectLst/>
              <a:ea typeface="Times New Roman" pitchFamily="18" charset="0"/>
              <a:cs typeface="Arial" pitchFamily="34" charset="0"/>
            </a:endParaRPr>
          </a:p>
          <a:p>
            <a:pPr lvl="0" algn="just" eaLnBrk="0" fontAlgn="base" hangingPunct="0">
              <a:spcBef>
                <a:spcPct val="0"/>
              </a:spcBef>
              <a:spcAft>
                <a:spcPct val="0"/>
              </a:spcAft>
            </a:pPr>
            <a:r>
              <a:rPr lang="tr-TR" sz="2000" b="1" dirty="0" smtClean="0">
                <a:ea typeface="Times New Roman" pitchFamily="18" charset="0"/>
                <a:cs typeface="Arial" pitchFamily="34" charset="0"/>
              </a:rPr>
              <a:t>	</a:t>
            </a:r>
            <a:endParaRPr lang="tr-TR" sz="2000" dirty="0" smtClean="0">
              <a:ea typeface="Times New Roman" pitchFamily="18" charset="0"/>
              <a:cs typeface="Arial" pitchFamily="34" charset="0"/>
            </a:endParaRPr>
          </a:p>
          <a:p>
            <a:pPr lvl="0" algn="just" eaLnBrk="0" fontAlgn="base" hangingPunct="0">
              <a:spcBef>
                <a:spcPct val="0"/>
              </a:spcBef>
              <a:spcAft>
                <a:spcPct val="0"/>
              </a:spcAft>
            </a:pPr>
            <a:endParaRPr lang="tr-TR" sz="2000" dirty="0">
              <a:cs typeface="Arial" pitchFamily="34" charset="0"/>
            </a:endParaRPr>
          </a:p>
          <a:p>
            <a:pPr lvl="0" algn="just" eaLnBrk="0" fontAlgn="base" hangingPunct="0">
              <a:spcBef>
                <a:spcPct val="0"/>
              </a:spcBef>
              <a:spcAft>
                <a:spcPct val="0"/>
              </a:spcAft>
            </a:pPr>
            <a:r>
              <a:rPr lang="tr-TR" sz="2000" dirty="0" smtClean="0">
                <a:cs typeface="Arial" pitchFamily="34" charset="0"/>
              </a:rPr>
              <a:t>	</a:t>
            </a:r>
            <a:endParaRPr lang="tr-TR" sz="2000" dirty="0"/>
          </a:p>
        </p:txBody>
      </p:sp>
      <p:sp>
        <p:nvSpPr>
          <p:cNvPr id="2663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2867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14" name="13 Dikdörtgen"/>
          <p:cNvSpPr/>
          <p:nvPr/>
        </p:nvSpPr>
        <p:spPr>
          <a:xfrm>
            <a:off x="467544" y="1124744"/>
            <a:ext cx="8136904" cy="400110"/>
          </a:xfrm>
          <a:prstGeom prst="rect">
            <a:avLst/>
          </a:prstGeom>
        </p:spPr>
        <p:txBody>
          <a:bodyPr wrap="square">
            <a:spAutoFit/>
          </a:bodyPr>
          <a:lstStyle/>
          <a:p>
            <a:r>
              <a:rPr lang="tr-TR" sz="2000" b="1" dirty="0" smtClean="0">
                <a:solidFill>
                  <a:srgbClr val="C00000"/>
                </a:solidFill>
              </a:rPr>
              <a:t>5. AŞAMA :  </a:t>
            </a:r>
            <a:r>
              <a:rPr lang="tr-TR" sz="2000" b="1" dirty="0" err="1" smtClean="0">
                <a:solidFill>
                  <a:srgbClr val="C00000"/>
                </a:solidFill>
              </a:rPr>
              <a:t>Lateral</a:t>
            </a:r>
            <a:r>
              <a:rPr lang="tr-TR" sz="2000" b="1" dirty="0" smtClean="0">
                <a:solidFill>
                  <a:srgbClr val="C00000"/>
                </a:solidFill>
              </a:rPr>
              <a:t> Boru Çapı  </a:t>
            </a:r>
            <a:endParaRPr lang="tr-TR" sz="2000" b="1" baseline="-25000" dirty="0">
              <a:solidFill>
                <a:srgbClr val="C00000"/>
              </a:solidFill>
            </a:endParaRPr>
          </a:p>
        </p:txBody>
      </p:sp>
      <p:sp>
        <p:nvSpPr>
          <p:cNvPr id="2868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2970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2970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3174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20" name="19 Dikdörtgen"/>
          <p:cNvSpPr/>
          <p:nvPr/>
        </p:nvSpPr>
        <p:spPr>
          <a:xfrm>
            <a:off x="755576" y="1844824"/>
            <a:ext cx="8136904" cy="400110"/>
          </a:xfrm>
          <a:prstGeom prst="rect">
            <a:avLst/>
          </a:prstGeom>
        </p:spPr>
        <p:txBody>
          <a:bodyPr wrap="square">
            <a:spAutoFit/>
          </a:bodyPr>
          <a:lstStyle/>
          <a:p>
            <a:r>
              <a:rPr lang="tr-TR" sz="2000" b="1" dirty="0" smtClean="0"/>
              <a:t>g) </a:t>
            </a:r>
            <a:r>
              <a:rPr lang="tr-TR" sz="2000" b="1" dirty="0" err="1" smtClean="0"/>
              <a:t>Lateral</a:t>
            </a:r>
            <a:r>
              <a:rPr lang="tr-TR" sz="2000" b="1" dirty="0" smtClean="0"/>
              <a:t>  boyunca oluşan yük kayıpları, </a:t>
            </a:r>
            <a:r>
              <a:rPr lang="tr-TR" sz="2000" b="1" dirty="0" err="1" smtClean="0">
                <a:cs typeface="Arial" pitchFamily="34" charset="0"/>
              </a:rPr>
              <a:t>h</a:t>
            </a:r>
            <a:r>
              <a:rPr lang="tr-TR" sz="2000" b="1" baseline="-25000" dirty="0" err="1" smtClean="0">
                <a:cs typeface="Arial" pitchFamily="34" charset="0"/>
              </a:rPr>
              <a:t>f</a:t>
            </a:r>
            <a:r>
              <a:rPr lang="tr-TR" sz="2000" b="1" baseline="-25000" dirty="0" err="1" smtClean="0">
                <a:ea typeface="Times New Roman" pitchFamily="18" charset="0"/>
                <a:cs typeface="Arial" pitchFamily="34" charset="0"/>
              </a:rPr>
              <a:t>l</a:t>
            </a:r>
            <a:r>
              <a:rPr lang="tr-TR" sz="2000" b="1" dirty="0" smtClean="0"/>
              <a:t> </a:t>
            </a:r>
            <a:endParaRPr lang="tr-TR" sz="2000" b="1" baseline="-25000" dirty="0"/>
          </a:p>
        </p:txBody>
      </p:sp>
      <p:sp>
        <p:nvSpPr>
          <p:cNvPr id="22" name="21 Dikdörtgen"/>
          <p:cNvSpPr/>
          <p:nvPr/>
        </p:nvSpPr>
        <p:spPr>
          <a:xfrm>
            <a:off x="611560" y="3429000"/>
            <a:ext cx="8136904" cy="400110"/>
          </a:xfrm>
          <a:prstGeom prst="rect">
            <a:avLst/>
          </a:prstGeom>
        </p:spPr>
        <p:txBody>
          <a:bodyPr wrap="square">
            <a:spAutoFit/>
          </a:bodyPr>
          <a:lstStyle/>
          <a:p>
            <a:r>
              <a:rPr lang="tr-TR" sz="2000" b="1" dirty="0" smtClean="0"/>
              <a:t>h) </a:t>
            </a:r>
            <a:r>
              <a:rPr lang="tr-TR" sz="2000" b="1" dirty="0" err="1" smtClean="0"/>
              <a:t>Lateral</a:t>
            </a:r>
            <a:r>
              <a:rPr lang="tr-TR" sz="2000" b="1" dirty="0" smtClean="0"/>
              <a:t> boyunca eğimden kaynaklanan yükseklik farkı, </a:t>
            </a:r>
            <a:r>
              <a:rPr lang="tr-TR" sz="2000" b="1" dirty="0" err="1" smtClean="0"/>
              <a:t>h</a:t>
            </a:r>
            <a:r>
              <a:rPr lang="tr-TR" sz="2000" b="1" baseline="-25000" dirty="0" err="1" smtClean="0"/>
              <a:t>gl</a:t>
            </a:r>
            <a:r>
              <a:rPr lang="tr-TR" sz="2000" b="1" dirty="0" smtClean="0"/>
              <a:t>  </a:t>
            </a:r>
            <a:endParaRPr lang="tr-TR" sz="2000" b="1" dirty="0"/>
          </a:p>
        </p:txBody>
      </p:sp>
      <p:sp>
        <p:nvSpPr>
          <p:cNvPr id="3584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553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55302" name="Object 6"/>
          <p:cNvGraphicFramePr>
            <a:graphicFrameLocks noChangeAspect="1"/>
          </p:cNvGraphicFramePr>
          <p:nvPr/>
        </p:nvGraphicFramePr>
        <p:xfrm>
          <a:off x="971600" y="2276872"/>
          <a:ext cx="1223962" cy="769937"/>
        </p:xfrm>
        <a:graphic>
          <a:graphicData uri="http://schemas.openxmlformats.org/presentationml/2006/ole">
            <mc:AlternateContent xmlns:mc="http://schemas.openxmlformats.org/markup-compatibility/2006">
              <mc:Choice xmlns:v="urn:schemas-microsoft-com:vml" Requires="v">
                <p:oleObj spid="_x0000_s60433" name="Denklem" r:id="rId4" imgW="647640" imgH="431640" progId="Equation.3">
                  <p:embed/>
                </p:oleObj>
              </mc:Choice>
              <mc:Fallback>
                <p:oleObj name="Denklem" r:id="rId4" imgW="647640" imgH="43164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600" y="2276872"/>
                        <a:ext cx="1223962" cy="76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22 Dikdörtgen"/>
          <p:cNvSpPr/>
          <p:nvPr/>
        </p:nvSpPr>
        <p:spPr>
          <a:xfrm>
            <a:off x="2339752" y="2420888"/>
            <a:ext cx="4968552" cy="400110"/>
          </a:xfrm>
          <a:prstGeom prst="rect">
            <a:avLst/>
          </a:prstGeom>
        </p:spPr>
        <p:txBody>
          <a:bodyPr wrap="square">
            <a:spAutoFit/>
          </a:bodyPr>
          <a:lstStyle/>
          <a:p>
            <a:pPr marL="457200" lvl="0" indent="-457200" algn="just" eaLnBrk="0" fontAlgn="base" hangingPunct="0">
              <a:spcBef>
                <a:spcPct val="0"/>
              </a:spcBef>
              <a:spcAft>
                <a:spcPct val="0"/>
              </a:spcAft>
            </a:pPr>
            <a:r>
              <a:rPr lang="tr-TR" sz="2000" dirty="0" smtClean="0">
                <a:ea typeface="Times New Roman" pitchFamily="18" charset="0"/>
                <a:cs typeface="Arial" pitchFamily="34" charset="0"/>
              </a:rPr>
              <a:t> </a:t>
            </a:r>
            <a:r>
              <a:rPr lang="tr-TR" sz="2000" dirty="0" err="1" smtClean="0">
                <a:ea typeface="Times New Roman" pitchFamily="18" charset="0"/>
                <a:cs typeface="Arial" pitchFamily="34" charset="0"/>
              </a:rPr>
              <a:t>h</a:t>
            </a:r>
            <a:r>
              <a:rPr lang="tr-TR" sz="2000" baseline="-25000" dirty="0" err="1" smtClean="0">
                <a:ea typeface="Times New Roman" pitchFamily="18" charset="0"/>
                <a:cs typeface="Arial" pitchFamily="34" charset="0"/>
              </a:rPr>
              <a:t>fl</a:t>
            </a:r>
            <a:r>
              <a:rPr lang="tr-TR" sz="2000" dirty="0" smtClean="0">
                <a:ea typeface="Times New Roman" pitchFamily="18" charset="0"/>
                <a:cs typeface="Arial" pitchFamily="34" charset="0"/>
              </a:rPr>
              <a:t> = 0.05 * </a:t>
            </a:r>
            <a:r>
              <a:rPr lang="tr-TR" sz="2000" dirty="0" err="1" smtClean="0">
                <a:ea typeface="Times New Roman" pitchFamily="18" charset="0"/>
                <a:cs typeface="Arial" pitchFamily="34" charset="0"/>
              </a:rPr>
              <a:t>h</a:t>
            </a:r>
            <a:r>
              <a:rPr lang="tr-TR" sz="2000" baseline="-25000" dirty="0" err="1" smtClean="0">
                <a:ea typeface="Times New Roman" pitchFamily="18" charset="0"/>
                <a:cs typeface="Arial" pitchFamily="34" charset="0"/>
              </a:rPr>
              <a:t>o</a:t>
            </a:r>
            <a:r>
              <a:rPr lang="tr-TR" sz="2000" baseline="-25000" dirty="0" smtClean="0">
                <a:ea typeface="Times New Roman" pitchFamily="18" charset="0"/>
                <a:cs typeface="Arial" pitchFamily="34" charset="0"/>
              </a:rPr>
              <a:t> </a:t>
            </a:r>
            <a:r>
              <a:rPr lang="tr-TR" sz="2000" dirty="0" smtClean="0">
                <a:ea typeface="Times New Roman" pitchFamily="18" charset="0"/>
                <a:cs typeface="Arial" pitchFamily="34" charset="0"/>
              </a:rPr>
              <a:t>= 0.05 *10 = 0.5 m</a:t>
            </a:r>
          </a:p>
        </p:txBody>
      </p:sp>
      <p:sp>
        <p:nvSpPr>
          <p:cNvPr id="24" name="23 Dikdörtgen"/>
          <p:cNvSpPr/>
          <p:nvPr/>
        </p:nvSpPr>
        <p:spPr>
          <a:xfrm>
            <a:off x="971600" y="4077072"/>
            <a:ext cx="4968552" cy="400110"/>
          </a:xfrm>
          <a:prstGeom prst="rect">
            <a:avLst/>
          </a:prstGeom>
        </p:spPr>
        <p:txBody>
          <a:bodyPr wrap="square">
            <a:spAutoFit/>
          </a:bodyPr>
          <a:lstStyle/>
          <a:p>
            <a:pPr marL="457200" lvl="0" indent="-457200" algn="just" eaLnBrk="0" fontAlgn="base" hangingPunct="0">
              <a:spcBef>
                <a:spcPct val="0"/>
              </a:spcBef>
              <a:spcAft>
                <a:spcPct val="0"/>
              </a:spcAft>
            </a:pPr>
            <a:r>
              <a:rPr lang="tr-TR" sz="2000" dirty="0" smtClean="0">
                <a:ea typeface="Times New Roman" pitchFamily="18" charset="0"/>
                <a:cs typeface="Arial" pitchFamily="34" charset="0"/>
              </a:rPr>
              <a:t> </a:t>
            </a:r>
            <a:r>
              <a:rPr lang="tr-TR" sz="2000" dirty="0" err="1" smtClean="0">
                <a:ea typeface="Times New Roman" pitchFamily="18" charset="0"/>
                <a:cs typeface="Arial" pitchFamily="34" charset="0"/>
              </a:rPr>
              <a:t>h</a:t>
            </a:r>
            <a:r>
              <a:rPr lang="tr-TR" sz="2000" baseline="-25000" dirty="0" err="1" smtClean="0">
                <a:ea typeface="Times New Roman" pitchFamily="18" charset="0"/>
                <a:cs typeface="Arial" pitchFamily="34" charset="0"/>
              </a:rPr>
              <a:t>gl</a:t>
            </a:r>
            <a:r>
              <a:rPr lang="tr-TR" sz="2000" dirty="0" smtClean="0">
                <a:ea typeface="Times New Roman" pitchFamily="18" charset="0"/>
                <a:cs typeface="Arial" pitchFamily="34" charset="0"/>
              </a:rPr>
              <a:t> =0 (</a:t>
            </a:r>
            <a:r>
              <a:rPr lang="tr-TR" sz="2000" dirty="0" err="1" smtClean="0">
                <a:ea typeface="Times New Roman" pitchFamily="18" charset="0"/>
                <a:cs typeface="Arial" pitchFamily="34" charset="0"/>
              </a:rPr>
              <a:t>Lateraller</a:t>
            </a:r>
            <a:r>
              <a:rPr lang="tr-TR" sz="2000" dirty="0" smtClean="0">
                <a:ea typeface="Times New Roman" pitchFamily="18" charset="0"/>
                <a:cs typeface="Arial" pitchFamily="34" charset="0"/>
              </a:rPr>
              <a:t> eğimsiz)</a:t>
            </a:r>
          </a:p>
        </p:txBody>
      </p:sp>
      <p:cxnSp>
        <p:nvCxnSpPr>
          <p:cNvPr id="26" name="25 Düz Bağlayıcı"/>
          <p:cNvCxnSpPr/>
          <p:nvPr/>
        </p:nvCxnSpPr>
        <p:spPr>
          <a:xfrm>
            <a:off x="4932040" y="5517232"/>
            <a:ext cx="72008"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95536" y="1124744"/>
            <a:ext cx="8136904" cy="400110"/>
          </a:xfrm>
          <a:prstGeom prst="rect">
            <a:avLst/>
          </a:prstGeom>
        </p:spPr>
        <p:txBody>
          <a:bodyPr wrap="square">
            <a:spAutoFit/>
          </a:bodyPr>
          <a:lstStyle/>
          <a:p>
            <a:r>
              <a:rPr lang="tr-TR" sz="2000" b="1" dirty="0" smtClean="0"/>
              <a:t>i) </a:t>
            </a:r>
            <a:r>
              <a:rPr lang="tr-TR" sz="2000" b="1" dirty="0" err="1" smtClean="0"/>
              <a:t>E</a:t>
            </a:r>
            <a:r>
              <a:rPr lang="tr-TR" sz="2000" b="1" baseline="-25000" dirty="0" err="1" smtClean="0"/>
              <a:t>o</a:t>
            </a:r>
            <a:r>
              <a:rPr lang="tr-TR" sz="2000" b="1" dirty="0" smtClean="0"/>
              <a:t> ve </a:t>
            </a:r>
            <a:r>
              <a:rPr lang="tr-TR" sz="2000" b="1" dirty="0" err="1" smtClean="0"/>
              <a:t>L</a:t>
            </a:r>
            <a:r>
              <a:rPr lang="tr-TR" sz="2000" b="1" baseline="-25000" dirty="0" err="1" smtClean="0"/>
              <a:t>o</a:t>
            </a:r>
            <a:r>
              <a:rPr lang="tr-TR" sz="2000" b="1" dirty="0" smtClean="0"/>
              <a:t> boyutsuz parametreleri </a:t>
            </a:r>
            <a:endParaRPr lang="tr-TR" sz="2000" b="1" baseline="-25000" dirty="0"/>
          </a:p>
        </p:txBody>
      </p:sp>
      <p:sp>
        <p:nvSpPr>
          <p:cNvPr id="3" name="2 Dikdörtgen"/>
          <p:cNvSpPr/>
          <p:nvPr/>
        </p:nvSpPr>
        <p:spPr>
          <a:xfrm>
            <a:off x="251520" y="692696"/>
            <a:ext cx="8136904" cy="400110"/>
          </a:xfrm>
          <a:prstGeom prst="rect">
            <a:avLst/>
          </a:prstGeom>
        </p:spPr>
        <p:txBody>
          <a:bodyPr wrap="square">
            <a:spAutoFit/>
          </a:bodyPr>
          <a:lstStyle/>
          <a:p>
            <a:r>
              <a:rPr lang="tr-TR" sz="2000" b="1" dirty="0" smtClean="0">
                <a:solidFill>
                  <a:srgbClr val="C00000"/>
                </a:solidFill>
              </a:rPr>
              <a:t>5. AŞAMA :  </a:t>
            </a:r>
            <a:r>
              <a:rPr lang="tr-TR" sz="2000" b="1" dirty="0" err="1" smtClean="0">
                <a:solidFill>
                  <a:srgbClr val="C00000"/>
                </a:solidFill>
              </a:rPr>
              <a:t>Lateral</a:t>
            </a:r>
            <a:r>
              <a:rPr lang="tr-TR" sz="2000" b="1" dirty="0" smtClean="0">
                <a:solidFill>
                  <a:srgbClr val="C00000"/>
                </a:solidFill>
              </a:rPr>
              <a:t> Boru Çapı  </a:t>
            </a:r>
            <a:endParaRPr lang="tr-TR" sz="2000" b="1" baseline="-25000" dirty="0">
              <a:solidFill>
                <a:srgbClr val="C00000"/>
              </a:solidFill>
            </a:endParaRPr>
          </a:p>
        </p:txBody>
      </p:sp>
      <p:graphicFrame>
        <p:nvGraphicFramePr>
          <p:cNvPr id="4" name="3 Tablo"/>
          <p:cNvGraphicFramePr>
            <a:graphicFrameLocks noGrp="1"/>
          </p:cNvGraphicFramePr>
          <p:nvPr/>
        </p:nvGraphicFramePr>
        <p:xfrm>
          <a:off x="611560" y="2564904"/>
          <a:ext cx="6552728" cy="2520280"/>
        </p:xfrm>
        <a:graphic>
          <a:graphicData uri="http://schemas.openxmlformats.org/drawingml/2006/table">
            <a:tbl>
              <a:tblPr/>
              <a:tblGrid>
                <a:gridCol w="2688298">
                  <a:extLst>
                    <a:ext uri="{9D8B030D-6E8A-4147-A177-3AD203B41FA5}">
                      <a16:colId xmlns:a16="http://schemas.microsoft.com/office/drawing/2014/main" xmlns="" val="20000"/>
                    </a:ext>
                  </a:extLst>
                </a:gridCol>
                <a:gridCol w="2016224">
                  <a:extLst>
                    <a:ext uri="{9D8B030D-6E8A-4147-A177-3AD203B41FA5}">
                      <a16:colId xmlns:a16="http://schemas.microsoft.com/office/drawing/2014/main" xmlns="" val="20001"/>
                    </a:ext>
                  </a:extLst>
                </a:gridCol>
                <a:gridCol w="1848206">
                  <a:extLst>
                    <a:ext uri="{9D8B030D-6E8A-4147-A177-3AD203B41FA5}">
                      <a16:colId xmlns:a16="http://schemas.microsoft.com/office/drawing/2014/main" xmlns="" val="20002"/>
                    </a:ext>
                  </a:extLst>
                </a:gridCol>
              </a:tblGrid>
              <a:tr h="358597">
                <a:tc>
                  <a:txBody>
                    <a:bodyPr/>
                    <a:lstStyle/>
                    <a:p>
                      <a:pPr algn="ctr">
                        <a:spcAft>
                          <a:spcPts val="180"/>
                        </a:spcAft>
                        <a:tabLst>
                          <a:tab pos="-457200" algn="l"/>
                        </a:tabLst>
                      </a:pPr>
                      <a:r>
                        <a:rPr lang="tr-TR" sz="1000" spc="-15" dirty="0" err="1">
                          <a:latin typeface="Times New Roman"/>
                          <a:ea typeface="Times New Roman"/>
                          <a:cs typeface="Times New Roman"/>
                        </a:rPr>
                        <a:t>Lateral</a:t>
                      </a:r>
                      <a:r>
                        <a:rPr lang="tr-TR" sz="1000" spc="-15" dirty="0">
                          <a:latin typeface="Times New Roman"/>
                          <a:ea typeface="Times New Roman"/>
                          <a:cs typeface="Times New Roman"/>
                        </a:rPr>
                        <a:t> ya da </a:t>
                      </a:r>
                      <a:r>
                        <a:rPr lang="tr-TR" sz="1000" spc="-15" dirty="0" err="1">
                          <a:latin typeface="Times New Roman"/>
                          <a:ea typeface="Times New Roman"/>
                          <a:cs typeface="Times New Roman"/>
                        </a:rPr>
                        <a:t>manifold</a:t>
                      </a:r>
                      <a:endParaRPr lang="tr-TR" sz="1000" dirty="0">
                        <a:latin typeface="Times New Roman"/>
                        <a:ea typeface="Times New Roman"/>
                        <a:cs typeface="Times New Roman"/>
                      </a:endParaRPr>
                    </a:p>
                    <a:p>
                      <a:pPr algn="ctr">
                        <a:spcAft>
                          <a:spcPts val="180"/>
                        </a:spcAft>
                        <a:tabLst>
                          <a:tab pos="-457200" algn="l"/>
                        </a:tabLst>
                      </a:pPr>
                      <a:r>
                        <a:rPr lang="tr-TR" sz="1000" spc="-15" dirty="0">
                          <a:latin typeface="Times New Roman"/>
                          <a:ea typeface="Times New Roman"/>
                          <a:cs typeface="Times New Roman"/>
                        </a:rPr>
                        <a:t>eğimi, S (%)</a:t>
                      </a:r>
                      <a:endParaRPr lang="tr-TR" sz="10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80"/>
                        </a:spcAft>
                        <a:tabLst>
                          <a:tab pos="-457200" algn="l"/>
                        </a:tabLst>
                      </a:pPr>
                      <a:r>
                        <a:rPr lang="tr-TR" sz="1000" spc="-15">
                          <a:latin typeface="Times New Roman"/>
                          <a:ea typeface="Times New Roman"/>
                          <a:cs typeface="Times New Roman"/>
                        </a:rPr>
                        <a:t>Boyutsuz yük kaybı</a:t>
                      </a:r>
                      <a:endParaRPr lang="tr-TR" sz="1000">
                        <a:latin typeface="Times New Roman"/>
                        <a:ea typeface="Times New Roman"/>
                        <a:cs typeface="Times New Roman"/>
                      </a:endParaRPr>
                    </a:p>
                    <a:p>
                      <a:pPr algn="ctr">
                        <a:spcAft>
                          <a:spcPts val="180"/>
                        </a:spcAft>
                        <a:tabLst>
                          <a:tab pos="-457200" algn="l"/>
                        </a:tabLst>
                      </a:pPr>
                      <a:r>
                        <a:rPr lang="tr-TR" sz="1000" spc="-15">
                          <a:latin typeface="Times New Roman"/>
                          <a:ea typeface="Times New Roman"/>
                          <a:cs typeface="Times New Roman"/>
                        </a:rPr>
                        <a:t>oranı, E</a:t>
                      </a:r>
                      <a:r>
                        <a:rPr lang="tr-TR" sz="1000" spc="-15" baseline="-25000">
                          <a:latin typeface="Times New Roman"/>
                          <a:ea typeface="Times New Roman"/>
                          <a:cs typeface="Times New Roman"/>
                        </a:rPr>
                        <a:t>o</a:t>
                      </a:r>
                      <a:endParaRPr lang="tr-TR" sz="10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180"/>
                        </a:spcAft>
                        <a:tabLst>
                          <a:tab pos="-457200" algn="l"/>
                        </a:tabLst>
                      </a:pPr>
                      <a:r>
                        <a:rPr lang="tr-TR" sz="1000" b="0" kern="0" spc="-15">
                          <a:latin typeface="Calibri"/>
                          <a:ea typeface="Times New Roman"/>
                          <a:cs typeface="Times New Roman"/>
                        </a:rPr>
                        <a:t>Boyutsuz uzunluk</a:t>
                      </a:r>
                      <a:endParaRPr lang="tr-TR" sz="1000" b="1" kern="0">
                        <a:latin typeface="Calibri"/>
                        <a:ea typeface="Times New Roman"/>
                        <a:cs typeface="Times New Roman"/>
                      </a:endParaRPr>
                    </a:p>
                    <a:p>
                      <a:pPr algn="ctr">
                        <a:spcAft>
                          <a:spcPts val="180"/>
                        </a:spcAft>
                        <a:tabLst>
                          <a:tab pos="-457200" algn="l"/>
                        </a:tabLst>
                      </a:pPr>
                      <a:r>
                        <a:rPr lang="tr-TR" sz="1000" spc="-15">
                          <a:latin typeface="Times New Roman"/>
                          <a:ea typeface="Times New Roman"/>
                          <a:cs typeface="Times New Roman"/>
                        </a:rPr>
                        <a:t>oranı, L</a:t>
                      </a:r>
                      <a:r>
                        <a:rPr lang="tr-TR" sz="1000" spc="-15" baseline="-25000">
                          <a:latin typeface="Times New Roman"/>
                          <a:ea typeface="Times New Roman"/>
                          <a:cs typeface="Times New Roman"/>
                        </a:rPr>
                        <a:t>o</a:t>
                      </a:r>
                      <a:endParaRPr lang="tr-TR" sz="10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161683">
                <a:tc>
                  <a:txBody>
                    <a:bodyPr/>
                    <a:lstStyle/>
                    <a:p>
                      <a:pPr algn="just">
                        <a:spcBef>
                          <a:spcPts val="600"/>
                        </a:spcBef>
                        <a:spcAft>
                          <a:spcPts val="180"/>
                        </a:spcAft>
                      </a:pPr>
                      <a:r>
                        <a:rPr lang="tr-TR" sz="1000" spc="-15">
                          <a:latin typeface="Times New Roman"/>
                          <a:ea typeface="Times New Roman"/>
                          <a:cs typeface="Times New Roman"/>
                        </a:rPr>
                        <a:t>0.00 (eğimsiz)   </a:t>
                      </a:r>
                      <a:endParaRPr lang="tr-TR" sz="1000">
                        <a:latin typeface="Times New Roman"/>
                        <a:ea typeface="Times New Roman"/>
                        <a:cs typeface="Times New Roman"/>
                      </a:endParaRPr>
                    </a:p>
                    <a:p>
                      <a:pPr algn="just">
                        <a:spcBef>
                          <a:spcPts val="600"/>
                        </a:spcBef>
                        <a:spcAft>
                          <a:spcPts val="180"/>
                        </a:spcAft>
                      </a:pPr>
                      <a:r>
                        <a:rPr lang="tr-TR" sz="1000" spc="-15">
                          <a:latin typeface="Times New Roman"/>
                          <a:ea typeface="Times New Roman"/>
                          <a:cs typeface="Times New Roman"/>
                        </a:rPr>
                        <a:t>0.25 (bayır aşağı eğim)</a:t>
                      </a:r>
                      <a:endParaRPr lang="tr-TR" sz="1000">
                        <a:latin typeface="Times New Roman"/>
                        <a:ea typeface="Times New Roman"/>
                        <a:cs typeface="Times New Roman"/>
                      </a:endParaRPr>
                    </a:p>
                    <a:p>
                      <a:pPr algn="just">
                        <a:spcAft>
                          <a:spcPts val="180"/>
                        </a:spcAft>
                        <a:tabLst>
                          <a:tab pos="-457200" algn="l"/>
                        </a:tabLst>
                      </a:pPr>
                      <a:r>
                        <a:rPr lang="tr-TR" sz="1000" spc="-15">
                          <a:latin typeface="Times New Roman"/>
                          <a:ea typeface="Times New Roman"/>
                          <a:cs typeface="Times New Roman"/>
                        </a:rPr>
                        <a:t>0.50     “       “        “</a:t>
                      </a:r>
                      <a:endParaRPr lang="tr-TR" sz="1000">
                        <a:latin typeface="Times New Roman"/>
                        <a:ea typeface="Times New Roman"/>
                        <a:cs typeface="Times New Roman"/>
                      </a:endParaRPr>
                    </a:p>
                    <a:p>
                      <a:pPr algn="just">
                        <a:spcAft>
                          <a:spcPts val="180"/>
                        </a:spcAft>
                        <a:tabLst>
                          <a:tab pos="-457200" algn="l"/>
                        </a:tabLst>
                      </a:pPr>
                      <a:r>
                        <a:rPr lang="tr-TR" sz="1000" spc="-15">
                          <a:latin typeface="Times New Roman"/>
                          <a:ea typeface="Times New Roman"/>
                          <a:cs typeface="Times New Roman"/>
                        </a:rPr>
                        <a:t>1.00     “       “        “</a:t>
                      </a:r>
                      <a:endParaRPr lang="tr-TR" sz="1000">
                        <a:latin typeface="Times New Roman"/>
                        <a:ea typeface="Times New Roman"/>
                        <a:cs typeface="Times New Roman"/>
                      </a:endParaRPr>
                    </a:p>
                    <a:p>
                      <a:pPr algn="just">
                        <a:spcAft>
                          <a:spcPts val="180"/>
                        </a:spcAft>
                        <a:tabLst>
                          <a:tab pos="-457200" algn="l"/>
                        </a:tabLst>
                      </a:pPr>
                      <a:r>
                        <a:rPr lang="tr-TR" sz="1000" spc="-15">
                          <a:latin typeface="Times New Roman"/>
                          <a:ea typeface="Times New Roman"/>
                          <a:cs typeface="Times New Roman"/>
                        </a:rPr>
                        <a:t>2.50     “       “        “</a:t>
                      </a:r>
                      <a:endParaRPr lang="tr-TR" sz="1000">
                        <a:latin typeface="Times New Roman"/>
                        <a:ea typeface="Times New Roman"/>
                        <a:cs typeface="Times New Roman"/>
                      </a:endParaRPr>
                    </a:p>
                    <a:p>
                      <a:pPr algn="just">
                        <a:spcAft>
                          <a:spcPts val="180"/>
                        </a:spcAft>
                        <a:tabLst>
                          <a:tab pos="-457200" algn="l"/>
                        </a:tabLst>
                      </a:pPr>
                      <a:r>
                        <a:rPr lang="tr-TR" sz="1000" spc="-15">
                          <a:latin typeface="Times New Roman"/>
                          <a:ea typeface="Times New Roman"/>
                          <a:cs typeface="Times New Roman"/>
                        </a:rPr>
                        <a:t>5.00     “       “        “</a:t>
                      </a:r>
                      <a:endParaRPr lang="tr-TR" sz="1000">
                        <a:latin typeface="Times New Roman"/>
                        <a:ea typeface="Times New Roman"/>
                        <a:cs typeface="Times New Roman"/>
                      </a:endParaRPr>
                    </a:p>
                    <a:p>
                      <a:pPr algn="just">
                        <a:spcAft>
                          <a:spcPts val="180"/>
                        </a:spcAft>
                        <a:tabLst>
                          <a:tab pos="-457200" algn="l"/>
                        </a:tabLst>
                      </a:pPr>
                      <a:r>
                        <a:rPr lang="tr-TR" sz="1000" spc="-15">
                          <a:latin typeface="Times New Roman"/>
                          <a:ea typeface="Times New Roman"/>
                          <a:cs typeface="Times New Roman"/>
                        </a:rPr>
                        <a:t>0.25 (bayır yukarı eğim)</a:t>
                      </a:r>
                      <a:endParaRPr lang="tr-TR" sz="1000">
                        <a:latin typeface="Times New Roman"/>
                        <a:ea typeface="Times New Roman"/>
                        <a:cs typeface="Times New Roman"/>
                      </a:endParaRPr>
                    </a:p>
                    <a:p>
                      <a:pPr algn="just">
                        <a:spcAft>
                          <a:spcPts val="180"/>
                        </a:spcAft>
                        <a:tabLst>
                          <a:tab pos="-457200" algn="l"/>
                        </a:tabLst>
                      </a:pPr>
                      <a:r>
                        <a:rPr lang="tr-TR" sz="1000" spc="-15">
                          <a:latin typeface="Times New Roman"/>
                          <a:ea typeface="Times New Roman"/>
                          <a:cs typeface="Times New Roman"/>
                        </a:rPr>
                        <a:t>0.50     “        “        “</a:t>
                      </a:r>
                      <a:endParaRPr lang="tr-TR" sz="1000">
                        <a:latin typeface="Times New Roman"/>
                        <a:ea typeface="Times New Roman"/>
                        <a:cs typeface="Times New Roman"/>
                      </a:endParaRPr>
                    </a:p>
                    <a:p>
                      <a:pPr algn="just">
                        <a:spcAft>
                          <a:spcPts val="180"/>
                        </a:spcAft>
                        <a:tabLst>
                          <a:tab pos="-457200" algn="l"/>
                        </a:tabLst>
                      </a:pPr>
                      <a:r>
                        <a:rPr lang="tr-TR" sz="1000" spc="-15">
                          <a:latin typeface="Times New Roman"/>
                          <a:ea typeface="Times New Roman"/>
                          <a:cs typeface="Times New Roman"/>
                        </a:rPr>
                        <a:t>1.00     “        “        “</a:t>
                      </a:r>
                      <a:endParaRPr lang="tr-TR" sz="1000">
                        <a:latin typeface="Times New Roman"/>
                        <a:ea typeface="Times New Roman"/>
                        <a:cs typeface="Times New Roman"/>
                      </a:endParaRPr>
                    </a:p>
                    <a:p>
                      <a:pPr algn="just">
                        <a:spcAft>
                          <a:spcPts val="180"/>
                        </a:spcAft>
                        <a:tabLst>
                          <a:tab pos="-457200" algn="l"/>
                        </a:tabLst>
                      </a:pPr>
                      <a:r>
                        <a:rPr lang="tr-TR" sz="1000" spc="-15">
                          <a:latin typeface="Times New Roman"/>
                          <a:ea typeface="Times New Roman"/>
                          <a:cs typeface="Times New Roman"/>
                        </a:rPr>
                        <a:t>2.50     “        “        “</a:t>
                      </a:r>
                      <a:endParaRPr lang="tr-TR" sz="1000">
                        <a:latin typeface="Times New Roman"/>
                        <a:ea typeface="Times New Roman"/>
                        <a:cs typeface="Times New Roman"/>
                      </a:endParaRPr>
                    </a:p>
                    <a:p>
                      <a:pPr algn="just">
                        <a:spcAft>
                          <a:spcPts val="180"/>
                        </a:spcAft>
                        <a:tabLst>
                          <a:tab pos="-457200" algn="l"/>
                        </a:tabLst>
                      </a:pPr>
                      <a:r>
                        <a:rPr lang="tr-TR" sz="1000" spc="-15">
                          <a:latin typeface="Times New Roman"/>
                          <a:ea typeface="Times New Roman"/>
                          <a:cs typeface="Times New Roman"/>
                        </a:rPr>
                        <a:t>5.00     “        “        “</a:t>
                      </a:r>
                      <a:endParaRPr lang="tr-TR" sz="10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80"/>
                        </a:spcAft>
                        <a:tabLst>
                          <a:tab pos="-457200" algn="l"/>
                        </a:tabLst>
                      </a:pPr>
                      <a:r>
                        <a:rPr lang="tr-TR" sz="1000" spc="-15" dirty="0">
                          <a:latin typeface="Times New Roman"/>
                          <a:ea typeface="Times New Roman"/>
                          <a:cs typeface="Times New Roman"/>
                        </a:rPr>
                        <a:t>0.738</a:t>
                      </a:r>
                      <a:endParaRPr lang="tr-TR" sz="1000" dirty="0">
                        <a:latin typeface="Times New Roman"/>
                        <a:ea typeface="Times New Roman"/>
                        <a:cs typeface="Times New Roman"/>
                      </a:endParaRPr>
                    </a:p>
                    <a:p>
                      <a:pPr algn="ctr">
                        <a:spcAft>
                          <a:spcPts val="180"/>
                        </a:spcAft>
                        <a:tabLst>
                          <a:tab pos="-457200" algn="l"/>
                        </a:tabLst>
                      </a:pPr>
                      <a:r>
                        <a:rPr lang="tr-TR" sz="1000" spc="-15" dirty="0">
                          <a:latin typeface="Times New Roman"/>
                          <a:ea typeface="Times New Roman"/>
                          <a:cs typeface="Times New Roman"/>
                        </a:rPr>
                        <a:t>0.724</a:t>
                      </a:r>
                      <a:endParaRPr lang="tr-TR" sz="1000" dirty="0">
                        <a:latin typeface="Times New Roman"/>
                        <a:ea typeface="Times New Roman"/>
                        <a:cs typeface="Times New Roman"/>
                      </a:endParaRPr>
                    </a:p>
                    <a:p>
                      <a:pPr algn="ctr">
                        <a:spcAft>
                          <a:spcPts val="180"/>
                        </a:spcAft>
                        <a:tabLst>
                          <a:tab pos="-457200" algn="l"/>
                        </a:tabLst>
                      </a:pPr>
                      <a:r>
                        <a:rPr lang="tr-TR" sz="1000" spc="-15" dirty="0">
                          <a:latin typeface="Times New Roman"/>
                          <a:ea typeface="Times New Roman"/>
                          <a:cs typeface="Times New Roman"/>
                        </a:rPr>
                        <a:t>0.705</a:t>
                      </a:r>
                      <a:endParaRPr lang="tr-TR" sz="1000" dirty="0">
                        <a:latin typeface="Times New Roman"/>
                        <a:ea typeface="Times New Roman"/>
                        <a:cs typeface="Times New Roman"/>
                      </a:endParaRPr>
                    </a:p>
                    <a:p>
                      <a:pPr algn="ctr">
                        <a:spcAft>
                          <a:spcPts val="180"/>
                        </a:spcAft>
                        <a:tabLst>
                          <a:tab pos="-457200" algn="l"/>
                        </a:tabLst>
                      </a:pPr>
                      <a:r>
                        <a:rPr lang="tr-TR" sz="1000" spc="-15" dirty="0">
                          <a:latin typeface="Times New Roman"/>
                          <a:ea typeface="Times New Roman"/>
                          <a:cs typeface="Times New Roman"/>
                        </a:rPr>
                        <a:t>0.675</a:t>
                      </a:r>
                      <a:endParaRPr lang="tr-TR" sz="1000" dirty="0">
                        <a:latin typeface="Times New Roman"/>
                        <a:ea typeface="Times New Roman"/>
                        <a:cs typeface="Times New Roman"/>
                      </a:endParaRPr>
                    </a:p>
                    <a:p>
                      <a:pPr algn="ctr">
                        <a:spcAft>
                          <a:spcPts val="180"/>
                        </a:spcAft>
                        <a:tabLst>
                          <a:tab pos="-457200" algn="l"/>
                        </a:tabLst>
                      </a:pPr>
                      <a:r>
                        <a:rPr lang="tr-TR" sz="1000" spc="-15" dirty="0">
                          <a:latin typeface="Times New Roman"/>
                          <a:ea typeface="Times New Roman"/>
                          <a:cs typeface="Times New Roman"/>
                        </a:rPr>
                        <a:t>0.636</a:t>
                      </a:r>
                      <a:endParaRPr lang="tr-TR" sz="1000" dirty="0">
                        <a:latin typeface="Times New Roman"/>
                        <a:ea typeface="Times New Roman"/>
                        <a:cs typeface="Times New Roman"/>
                      </a:endParaRPr>
                    </a:p>
                    <a:p>
                      <a:pPr algn="ctr">
                        <a:spcAft>
                          <a:spcPts val="180"/>
                        </a:spcAft>
                        <a:tabLst>
                          <a:tab pos="-457200" algn="l"/>
                        </a:tabLst>
                      </a:pPr>
                      <a:r>
                        <a:rPr lang="tr-TR" sz="1000" spc="-15" dirty="0">
                          <a:latin typeface="Times New Roman"/>
                          <a:ea typeface="Times New Roman"/>
                          <a:cs typeface="Times New Roman"/>
                        </a:rPr>
                        <a:t>0.510</a:t>
                      </a:r>
                      <a:endParaRPr lang="tr-TR" sz="1000" dirty="0">
                        <a:latin typeface="Times New Roman"/>
                        <a:ea typeface="Times New Roman"/>
                        <a:cs typeface="Times New Roman"/>
                      </a:endParaRPr>
                    </a:p>
                    <a:p>
                      <a:pPr algn="ctr">
                        <a:spcAft>
                          <a:spcPts val="180"/>
                        </a:spcAft>
                        <a:tabLst>
                          <a:tab pos="-457200" algn="l"/>
                        </a:tabLst>
                      </a:pPr>
                      <a:r>
                        <a:rPr lang="tr-TR" sz="1000" spc="-15" dirty="0">
                          <a:latin typeface="Times New Roman"/>
                          <a:ea typeface="Times New Roman"/>
                          <a:cs typeface="Times New Roman"/>
                        </a:rPr>
                        <a:t>0.748</a:t>
                      </a:r>
                      <a:endParaRPr lang="tr-TR" sz="1000" dirty="0">
                        <a:latin typeface="Times New Roman"/>
                        <a:ea typeface="Times New Roman"/>
                        <a:cs typeface="Times New Roman"/>
                      </a:endParaRPr>
                    </a:p>
                    <a:p>
                      <a:pPr algn="ctr">
                        <a:spcAft>
                          <a:spcPts val="180"/>
                        </a:spcAft>
                        <a:tabLst>
                          <a:tab pos="-457200" algn="l"/>
                        </a:tabLst>
                      </a:pPr>
                      <a:r>
                        <a:rPr lang="tr-TR" sz="1000" spc="-15" dirty="0">
                          <a:latin typeface="Times New Roman"/>
                          <a:ea typeface="Times New Roman"/>
                          <a:cs typeface="Times New Roman"/>
                        </a:rPr>
                        <a:t>0.760</a:t>
                      </a:r>
                      <a:endParaRPr lang="tr-TR" sz="1000" dirty="0">
                        <a:latin typeface="Times New Roman"/>
                        <a:ea typeface="Times New Roman"/>
                        <a:cs typeface="Times New Roman"/>
                      </a:endParaRPr>
                    </a:p>
                    <a:p>
                      <a:pPr algn="ctr">
                        <a:spcAft>
                          <a:spcPts val="180"/>
                        </a:spcAft>
                        <a:tabLst>
                          <a:tab pos="-457200" algn="l"/>
                        </a:tabLst>
                      </a:pPr>
                      <a:r>
                        <a:rPr lang="tr-TR" sz="1000" spc="-15" dirty="0">
                          <a:latin typeface="Times New Roman"/>
                          <a:ea typeface="Times New Roman"/>
                          <a:cs typeface="Times New Roman"/>
                        </a:rPr>
                        <a:t>0.780</a:t>
                      </a:r>
                      <a:endParaRPr lang="tr-TR" sz="1000" dirty="0">
                        <a:latin typeface="Times New Roman"/>
                        <a:ea typeface="Times New Roman"/>
                        <a:cs typeface="Times New Roman"/>
                      </a:endParaRPr>
                    </a:p>
                    <a:p>
                      <a:pPr algn="ctr">
                        <a:spcAft>
                          <a:spcPts val="180"/>
                        </a:spcAft>
                        <a:tabLst>
                          <a:tab pos="-457200" algn="l"/>
                        </a:tabLst>
                      </a:pPr>
                      <a:r>
                        <a:rPr lang="tr-TR" sz="1000" spc="-15" dirty="0">
                          <a:latin typeface="Times New Roman"/>
                          <a:ea typeface="Times New Roman"/>
                          <a:cs typeface="Times New Roman"/>
                        </a:rPr>
                        <a:t>0.807</a:t>
                      </a:r>
                      <a:endParaRPr lang="tr-TR" sz="1000" dirty="0">
                        <a:latin typeface="Times New Roman"/>
                        <a:ea typeface="Times New Roman"/>
                        <a:cs typeface="Times New Roman"/>
                      </a:endParaRPr>
                    </a:p>
                    <a:p>
                      <a:pPr algn="ctr">
                        <a:spcAft>
                          <a:spcPts val="180"/>
                        </a:spcAft>
                        <a:tabLst>
                          <a:tab pos="-457200" algn="l"/>
                        </a:tabLst>
                      </a:pPr>
                      <a:r>
                        <a:rPr lang="tr-TR" sz="1000" spc="-15" dirty="0">
                          <a:latin typeface="Times New Roman"/>
                          <a:ea typeface="Times New Roman"/>
                          <a:cs typeface="Times New Roman"/>
                        </a:rPr>
                        <a:t>0.843</a:t>
                      </a:r>
                      <a:endParaRPr lang="tr-TR" sz="10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80"/>
                        </a:spcAft>
                        <a:tabLst>
                          <a:tab pos="-457200" algn="l"/>
                        </a:tabLst>
                      </a:pPr>
                      <a:r>
                        <a:rPr lang="tr-TR" sz="1000" spc="-15" dirty="0">
                          <a:latin typeface="Times New Roman"/>
                          <a:ea typeface="Times New Roman"/>
                          <a:cs typeface="Times New Roman"/>
                        </a:rPr>
                        <a:t>0.370</a:t>
                      </a:r>
                      <a:endParaRPr lang="tr-TR" sz="1000" dirty="0">
                        <a:latin typeface="Times New Roman"/>
                        <a:ea typeface="Times New Roman"/>
                        <a:cs typeface="Times New Roman"/>
                      </a:endParaRPr>
                    </a:p>
                    <a:p>
                      <a:pPr algn="ctr">
                        <a:spcAft>
                          <a:spcPts val="180"/>
                        </a:spcAft>
                        <a:tabLst>
                          <a:tab pos="-457200" algn="l"/>
                        </a:tabLst>
                      </a:pPr>
                      <a:r>
                        <a:rPr lang="tr-TR" sz="1000" spc="-15" dirty="0">
                          <a:latin typeface="Times New Roman"/>
                          <a:ea typeface="Times New Roman"/>
                          <a:cs typeface="Times New Roman"/>
                        </a:rPr>
                        <a:t>0.358</a:t>
                      </a:r>
                      <a:endParaRPr lang="tr-TR" sz="1000" dirty="0">
                        <a:latin typeface="Times New Roman"/>
                        <a:ea typeface="Times New Roman"/>
                        <a:cs typeface="Times New Roman"/>
                      </a:endParaRPr>
                    </a:p>
                    <a:p>
                      <a:pPr algn="ctr">
                        <a:spcAft>
                          <a:spcPts val="180"/>
                        </a:spcAft>
                        <a:tabLst>
                          <a:tab pos="-457200" algn="l"/>
                        </a:tabLst>
                      </a:pPr>
                      <a:r>
                        <a:rPr lang="tr-TR" sz="1000" spc="-15" dirty="0">
                          <a:latin typeface="Times New Roman"/>
                          <a:ea typeface="Times New Roman"/>
                          <a:cs typeface="Times New Roman"/>
                        </a:rPr>
                        <a:t>0.346</a:t>
                      </a:r>
                      <a:endParaRPr lang="tr-TR" sz="1000" dirty="0">
                        <a:latin typeface="Times New Roman"/>
                        <a:ea typeface="Times New Roman"/>
                        <a:cs typeface="Times New Roman"/>
                      </a:endParaRPr>
                    </a:p>
                    <a:p>
                      <a:pPr algn="ctr">
                        <a:spcAft>
                          <a:spcPts val="180"/>
                        </a:spcAft>
                        <a:tabLst>
                          <a:tab pos="-457200" algn="l"/>
                        </a:tabLst>
                      </a:pPr>
                      <a:r>
                        <a:rPr lang="tr-TR" sz="1000" spc="-15" dirty="0">
                          <a:latin typeface="Times New Roman"/>
                          <a:ea typeface="Times New Roman"/>
                          <a:cs typeface="Times New Roman"/>
                        </a:rPr>
                        <a:t>0.328</a:t>
                      </a:r>
                      <a:endParaRPr lang="tr-TR" sz="1000" dirty="0">
                        <a:latin typeface="Times New Roman"/>
                        <a:ea typeface="Times New Roman"/>
                        <a:cs typeface="Times New Roman"/>
                      </a:endParaRPr>
                    </a:p>
                    <a:p>
                      <a:pPr algn="ctr">
                        <a:spcAft>
                          <a:spcPts val="180"/>
                        </a:spcAft>
                        <a:tabLst>
                          <a:tab pos="-457200" algn="l"/>
                        </a:tabLst>
                      </a:pPr>
                      <a:r>
                        <a:rPr lang="tr-TR" sz="1000" spc="-15" dirty="0">
                          <a:latin typeface="Times New Roman"/>
                          <a:ea typeface="Times New Roman"/>
                          <a:cs typeface="Times New Roman"/>
                        </a:rPr>
                        <a:t>0.288</a:t>
                      </a:r>
                      <a:endParaRPr lang="tr-TR" sz="1000" dirty="0">
                        <a:latin typeface="Times New Roman"/>
                        <a:ea typeface="Times New Roman"/>
                        <a:cs typeface="Times New Roman"/>
                      </a:endParaRPr>
                    </a:p>
                    <a:p>
                      <a:pPr algn="ctr">
                        <a:spcAft>
                          <a:spcPts val="180"/>
                        </a:spcAft>
                        <a:tabLst>
                          <a:tab pos="-457200" algn="l"/>
                        </a:tabLst>
                      </a:pPr>
                      <a:r>
                        <a:rPr lang="tr-TR" sz="1000" spc="-15" dirty="0">
                          <a:latin typeface="Times New Roman"/>
                          <a:ea typeface="Times New Roman"/>
                          <a:cs typeface="Times New Roman"/>
                        </a:rPr>
                        <a:t>0.230</a:t>
                      </a:r>
                      <a:endParaRPr lang="tr-TR" sz="1000" dirty="0">
                        <a:latin typeface="Times New Roman"/>
                        <a:ea typeface="Times New Roman"/>
                        <a:cs typeface="Times New Roman"/>
                      </a:endParaRPr>
                    </a:p>
                    <a:p>
                      <a:pPr algn="ctr">
                        <a:spcAft>
                          <a:spcPts val="180"/>
                        </a:spcAft>
                        <a:tabLst>
                          <a:tab pos="-457200" algn="l"/>
                        </a:tabLst>
                      </a:pPr>
                      <a:r>
                        <a:rPr lang="tr-TR" sz="1000" spc="-15" dirty="0">
                          <a:latin typeface="Times New Roman"/>
                          <a:ea typeface="Times New Roman"/>
                          <a:cs typeface="Times New Roman"/>
                        </a:rPr>
                        <a:t>0.380</a:t>
                      </a:r>
                      <a:endParaRPr lang="tr-TR" sz="1000" dirty="0">
                        <a:latin typeface="Times New Roman"/>
                        <a:ea typeface="Times New Roman"/>
                        <a:cs typeface="Times New Roman"/>
                      </a:endParaRPr>
                    </a:p>
                    <a:p>
                      <a:pPr algn="ctr">
                        <a:spcAft>
                          <a:spcPts val="180"/>
                        </a:spcAft>
                        <a:tabLst>
                          <a:tab pos="-457200" algn="l"/>
                        </a:tabLst>
                      </a:pPr>
                      <a:r>
                        <a:rPr lang="tr-TR" sz="1000" spc="-15" dirty="0">
                          <a:latin typeface="Times New Roman"/>
                          <a:ea typeface="Times New Roman"/>
                          <a:cs typeface="Times New Roman"/>
                        </a:rPr>
                        <a:t>0.396</a:t>
                      </a:r>
                      <a:endParaRPr lang="tr-TR" sz="1000" dirty="0">
                        <a:latin typeface="Times New Roman"/>
                        <a:ea typeface="Times New Roman"/>
                        <a:cs typeface="Times New Roman"/>
                      </a:endParaRPr>
                    </a:p>
                    <a:p>
                      <a:pPr algn="ctr">
                        <a:spcAft>
                          <a:spcPts val="180"/>
                        </a:spcAft>
                        <a:tabLst>
                          <a:tab pos="-457200" algn="l"/>
                        </a:tabLst>
                      </a:pPr>
                      <a:r>
                        <a:rPr lang="tr-TR" sz="1000" spc="-15" dirty="0">
                          <a:latin typeface="Times New Roman"/>
                          <a:ea typeface="Times New Roman"/>
                          <a:cs typeface="Times New Roman"/>
                        </a:rPr>
                        <a:t>0.414</a:t>
                      </a:r>
                      <a:endParaRPr lang="tr-TR" sz="1000" dirty="0">
                        <a:latin typeface="Times New Roman"/>
                        <a:ea typeface="Times New Roman"/>
                        <a:cs typeface="Times New Roman"/>
                      </a:endParaRPr>
                    </a:p>
                    <a:p>
                      <a:pPr algn="ctr">
                        <a:spcAft>
                          <a:spcPts val="180"/>
                        </a:spcAft>
                        <a:tabLst>
                          <a:tab pos="-457200" algn="l"/>
                        </a:tabLst>
                      </a:pPr>
                      <a:r>
                        <a:rPr lang="tr-TR" sz="1000" spc="-15" dirty="0">
                          <a:latin typeface="Times New Roman"/>
                          <a:ea typeface="Times New Roman"/>
                          <a:cs typeface="Times New Roman"/>
                        </a:rPr>
                        <a:t>0.436</a:t>
                      </a:r>
                      <a:endParaRPr lang="tr-TR" sz="1000" dirty="0">
                        <a:latin typeface="Times New Roman"/>
                        <a:ea typeface="Times New Roman"/>
                        <a:cs typeface="Times New Roman"/>
                      </a:endParaRPr>
                    </a:p>
                    <a:p>
                      <a:pPr algn="ctr">
                        <a:spcAft>
                          <a:spcPts val="180"/>
                        </a:spcAft>
                        <a:tabLst>
                          <a:tab pos="-457200" algn="l"/>
                        </a:tabLst>
                      </a:pPr>
                      <a:r>
                        <a:rPr lang="tr-TR" sz="1000" spc="-15" dirty="0">
                          <a:latin typeface="Times New Roman"/>
                          <a:ea typeface="Times New Roman"/>
                          <a:cs typeface="Times New Roman"/>
                        </a:rPr>
                        <a:t>0.468</a:t>
                      </a:r>
                      <a:endParaRPr lang="tr-TR" sz="10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62465" name="Rectangle 1"/>
          <p:cNvSpPr>
            <a:spLocks noChangeArrowheads="1"/>
          </p:cNvSpPr>
          <p:nvPr/>
        </p:nvSpPr>
        <p:spPr bwMode="auto">
          <a:xfrm>
            <a:off x="683568" y="2208875"/>
            <a:ext cx="5622052" cy="284021"/>
          </a:xfrm>
          <a:prstGeom prst="rect">
            <a:avLst/>
          </a:prstGeom>
          <a:noFill/>
          <a:ln w="9525">
            <a:noFill/>
            <a:miter lim="800000"/>
            <a:headEnd/>
            <a:tailEnd/>
          </a:ln>
          <a:effectLst/>
        </p:spPr>
        <p:txBody>
          <a:bodyPr vert="horz" wrap="none" lIns="91440" tIns="76176" rIns="91440" bIns="22218"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tr-T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Çizelge 4.4  </a:t>
            </a:r>
            <a:r>
              <a:rPr kumimoji="0" lang="tr-TR"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Lateral</a:t>
            </a:r>
            <a:r>
              <a:rPr kumimoji="0" lang="tr-T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ve </a:t>
            </a:r>
            <a:r>
              <a:rPr kumimoji="0" lang="tr-TR"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manifold</a:t>
            </a:r>
            <a:r>
              <a:rPr kumimoji="0" lang="tr-T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boru hatları için </a:t>
            </a:r>
            <a:r>
              <a:rPr kumimoji="0" lang="tr-TR"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a:t>
            </a:r>
            <a:r>
              <a:rPr kumimoji="0" lang="tr-TR" sz="1200" b="0" i="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o</a:t>
            </a:r>
            <a:r>
              <a:rPr kumimoji="0" lang="tr-T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ve </a:t>
            </a:r>
            <a:r>
              <a:rPr kumimoji="0" lang="tr-TR"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a:t>
            </a:r>
            <a:r>
              <a:rPr kumimoji="0" lang="tr-TR" sz="1200" b="0" i="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o</a:t>
            </a:r>
            <a:r>
              <a:rPr kumimoji="0" lang="tr-T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boyutsuz parametreleri</a:t>
            </a:r>
            <a:endParaRPr kumimoji="0" lang="tr-TR"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6 Dikdörtgen"/>
          <p:cNvSpPr/>
          <p:nvPr/>
        </p:nvSpPr>
        <p:spPr>
          <a:xfrm>
            <a:off x="1331640" y="1556792"/>
            <a:ext cx="5472608" cy="384721"/>
          </a:xfrm>
          <a:prstGeom prst="rect">
            <a:avLst/>
          </a:prstGeom>
        </p:spPr>
        <p:txBody>
          <a:bodyPr wrap="square">
            <a:spAutoFit/>
          </a:bodyPr>
          <a:lstStyle/>
          <a:p>
            <a:pPr marL="457200" lvl="0" indent="-457200" algn="just" eaLnBrk="0" fontAlgn="base" hangingPunct="0">
              <a:spcBef>
                <a:spcPct val="0"/>
              </a:spcBef>
              <a:spcAft>
                <a:spcPct val="0"/>
              </a:spcAft>
            </a:pPr>
            <a:r>
              <a:rPr lang="tr-TR" sz="1900" b="1" dirty="0" err="1" smtClean="0">
                <a:ea typeface="Times New Roman" pitchFamily="18" charset="0"/>
                <a:cs typeface="Arial" pitchFamily="34" charset="0"/>
              </a:rPr>
              <a:t>S</a:t>
            </a:r>
            <a:r>
              <a:rPr lang="tr-TR" sz="1900" b="1" baseline="-25000" dirty="0" err="1" smtClean="0">
                <a:ea typeface="Times New Roman" pitchFamily="18" charset="0"/>
                <a:cs typeface="Arial" pitchFamily="34" charset="0"/>
              </a:rPr>
              <a:t>l</a:t>
            </a:r>
            <a:r>
              <a:rPr lang="tr-TR" sz="1900" b="1" baseline="-25000" dirty="0" smtClean="0">
                <a:ea typeface="Times New Roman" pitchFamily="18" charset="0"/>
                <a:cs typeface="Arial" pitchFamily="34" charset="0"/>
              </a:rPr>
              <a:t> </a:t>
            </a:r>
            <a:r>
              <a:rPr lang="tr-TR" sz="1900" b="1" dirty="0" smtClean="0">
                <a:ea typeface="Times New Roman" pitchFamily="18" charset="0"/>
                <a:cs typeface="Arial" pitchFamily="34" charset="0"/>
              </a:rPr>
              <a:t>= % 0  </a:t>
            </a:r>
            <a:r>
              <a:rPr lang="tr-TR" sz="1900" b="1" dirty="0" err="1" smtClean="0">
                <a:ea typeface="Times New Roman" pitchFamily="18" charset="0"/>
                <a:cs typeface="Arial" pitchFamily="34" charset="0"/>
              </a:rPr>
              <a:t>E</a:t>
            </a:r>
            <a:r>
              <a:rPr lang="tr-TR" sz="1900" b="1" baseline="-25000" dirty="0" err="1" smtClean="0">
                <a:ea typeface="Times New Roman" pitchFamily="18" charset="0"/>
                <a:cs typeface="Arial" pitchFamily="34" charset="0"/>
              </a:rPr>
              <a:t>o</a:t>
            </a:r>
            <a:r>
              <a:rPr lang="tr-TR" sz="1900" b="1" dirty="0" smtClean="0">
                <a:ea typeface="Times New Roman" pitchFamily="18" charset="0"/>
                <a:cs typeface="Arial" pitchFamily="34" charset="0"/>
              </a:rPr>
              <a:t> = 0.738, </a:t>
            </a:r>
            <a:r>
              <a:rPr lang="tr-TR" sz="1900" b="1" dirty="0" err="1" smtClean="0">
                <a:ea typeface="Times New Roman" pitchFamily="18" charset="0"/>
                <a:cs typeface="Arial" pitchFamily="34" charset="0"/>
              </a:rPr>
              <a:t>L</a:t>
            </a:r>
            <a:r>
              <a:rPr lang="tr-TR" sz="1900" b="1" baseline="-25000" dirty="0" err="1" smtClean="0">
                <a:ea typeface="Times New Roman" pitchFamily="18" charset="0"/>
                <a:cs typeface="Arial" pitchFamily="34" charset="0"/>
              </a:rPr>
              <a:t>o</a:t>
            </a:r>
            <a:r>
              <a:rPr lang="tr-TR" sz="1900" b="1" dirty="0" smtClean="0">
                <a:ea typeface="Times New Roman" pitchFamily="18" charset="0"/>
                <a:cs typeface="Arial" pitchFamily="34" charset="0"/>
              </a:rPr>
              <a:t> = 0.370  </a:t>
            </a:r>
          </a:p>
        </p:txBody>
      </p:sp>
      <p:sp>
        <p:nvSpPr>
          <p:cNvPr id="8" name="Rectangle 1"/>
          <p:cNvSpPr>
            <a:spLocks noChangeArrowheads="1"/>
          </p:cNvSpPr>
          <p:nvPr/>
        </p:nvSpPr>
        <p:spPr bwMode="auto">
          <a:xfrm>
            <a:off x="179512" y="188640"/>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eaLnBrk="0" fontAlgn="base" hangingPunct="0">
              <a:spcBef>
                <a:spcPct val="0"/>
              </a:spcBef>
              <a:spcAft>
                <a:spcPct val="0"/>
              </a:spcAft>
            </a:pPr>
            <a:r>
              <a:rPr lang="tr-TR" sz="2000" b="1" u="sng" dirty="0" smtClean="0">
                <a:solidFill>
                  <a:srgbClr val="FF0000"/>
                </a:solidFill>
                <a:ea typeface="Times New Roman" pitchFamily="18" charset="0"/>
                <a:cs typeface="Arial" pitchFamily="34" charset="0"/>
              </a:rPr>
              <a:t>Tasarım</a:t>
            </a:r>
            <a:r>
              <a:rPr lang="tr-TR" sz="2000" b="1" dirty="0" smtClean="0">
                <a:ea typeface="Times New Roman" pitchFamily="18" charset="0"/>
                <a:cs typeface="Arial" pitchFamily="34" charset="0"/>
              </a:rPr>
              <a:t>	</a:t>
            </a:r>
            <a:endParaRPr lang="tr-TR" sz="2000" dirty="0"/>
          </a:p>
        </p:txBody>
      </p:sp>
      <p:sp>
        <p:nvSpPr>
          <p:cNvPr id="9" name="8 Dikdörtgen"/>
          <p:cNvSpPr/>
          <p:nvPr/>
        </p:nvSpPr>
        <p:spPr>
          <a:xfrm>
            <a:off x="539552" y="5261138"/>
            <a:ext cx="8136904" cy="400110"/>
          </a:xfrm>
          <a:prstGeom prst="rect">
            <a:avLst/>
          </a:prstGeom>
        </p:spPr>
        <p:txBody>
          <a:bodyPr wrap="square">
            <a:spAutoFit/>
          </a:bodyPr>
          <a:lstStyle/>
          <a:p>
            <a:r>
              <a:rPr lang="tr-TR" sz="2000" b="1" dirty="0" smtClean="0"/>
              <a:t>j) </a:t>
            </a:r>
            <a:r>
              <a:rPr lang="tr-TR" sz="2000" b="1" dirty="0" err="1" smtClean="0"/>
              <a:t>Lateral</a:t>
            </a:r>
            <a:r>
              <a:rPr lang="tr-TR" sz="2000" b="1" dirty="0" smtClean="0"/>
              <a:t> giriş basıncı, </a:t>
            </a:r>
            <a:r>
              <a:rPr lang="tr-TR" sz="2000" b="1" dirty="0" err="1" smtClean="0"/>
              <a:t>H</a:t>
            </a:r>
            <a:r>
              <a:rPr lang="tr-TR" sz="2000" b="1" baseline="-25000" dirty="0" err="1" smtClean="0"/>
              <a:t>l</a:t>
            </a:r>
            <a:r>
              <a:rPr lang="tr-TR" sz="2000" b="1" dirty="0" smtClean="0"/>
              <a:t> </a:t>
            </a:r>
            <a:endParaRPr lang="tr-TR" sz="2000" b="1" baseline="-25000" dirty="0"/>
          </a:p>
        </p:txBody>
      </p:sp>
      <p:graphicFrame>
        <p:nvGraphicFramePr>
          <p:cNvPr id="10" name="Object 1"/>
          <p:cNvGraphicFramePr>
            <a:graphicFrameLocks noChangeAspect="1"/>
          </p:cNvGraphicFramePr>
          <p:nvPr/>
        </p:nvGraphicFramePr>
        <p:xfrm>
          <a:off x="673100" y="5805264"/>
          <a:ext cx="7546975" cy="503237"/>
        </p:xfrm>
        <a:graphic>
          <a:graphicData uri="http://schemas.openxmlformats.org/presentationml/2006/ole">
            <mc:AlternateContent xmlns:mc="http://schemas.openxmlformats.org/markup-compatibility/2006">
              <mc:Choice xmlns:v="urn:schemas-microsoft-com:vml" Requires="v">
                <p:oleObj spid="_x0000_s161808" name="Denklem" r:id="rId3" imgW="3822480" imgH="241200" progId="Equation.3">
                  <p:embed/>
                </p:oleObj>
              </mc:Choice>
              <mc:Fallback>
                <p:oleObj name="Denklem" r:id="rId3" imgW="3822480" imgH="241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100" y="5805264"/>
                        <a:ext cx="7546975" cy="503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2" name="11 Düz Bağlayıcı"/>
          <p:cNvCxnSpPr/>
          <p:nvPr/>
        </p:nvCxnSpPr>
        <p:spPr>
          <a:xfrm>
            <a:off x="5724128" y="6237312"/>
            <a:ext cx="21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251520" y="476672"/>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eaLnBrk="0" fontAlgn="base" hangingPunct="0">
              <a:spcBef>
                <a:spcPct val="0"/>
              </a:spcBef>
              <a:spcAft>
                <a:spcPct val="0"/>
              </a:spcAft>
            </a:pPr>
            <a:r>
              <a:rPr lang="tr-TR" sz="2000" b="1" u="sng" dirty="0" smtClean="0">
                <a:solidFill>
                  <a:srgbClr val="FF0000"/>
                </a:solidFill>
                <a:ea typeface="Times New Roman" pitchFamily="18" charset="0"/>
                <a:cs typeface="Arial" pitchFamily="34" charset="0"/>
              </a:rPr>
              <a:t>Tasarım</a:t>
            </a:r>
            <a:r>
              <a:rPr lang="tr-TR" sz="2000" b="1" dirty="0" smtClean="0">
                <a:ea typeface="Times New Roman" pitchFamily="18" charset="0"/>
                <a:cs typeface="Arial" pitchFamily="34" charset="0"/>
              </a:rPr>
              <a:t>	</a:t>
            </a:r>
            <a:endParaRPr lang="tr-TR" sz="2000" dirty="0"/>
          </a:p>
        </p:txBody>
      </p:sp>
      <p:sp>
        <p:nvSpPr>
          <p:cNvPr id="645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cxnSp>
        <p:nvCxnSpPr>
          <p:cNvPr id="11" name="10 Düz Bağlayıcı"/>
          <p:cNvCxnSpPr/>
          <p:nvPr/>
        </p:nvCxnSpPr>
        <p:spPr>
          <a:xfrm>
            <a:off x="5686952" y="2348880"/>
            <a:ext cx="72008"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12 Dikdörtgen"/>
          <p:cNvSpPr/>
          <p:nvPr/>
        </p:nvSpPr>
        <p:spPr>
          <a:xfrm>
            <a:off x="539552" y="1124744"/>
            <a:ext cx="8136904" cy="400110"/>
          </a:xfrm>
          <a:prstGeom prst="rect">
            <a:avLst/>
          </a:prstGeom>
        </p:spPr>
        <p:txBody>
          <a:bodyPr wrap="square">
            <a:spAutoFit/>
          </a:bodyPr>
          <a:lstStyle/>
          <a:p>
            <a:r>
              <a:rPr lang="tr-TR" sz="2000" b="1" dirty="0" smtClean="0"/>
              <a:t>6. AŞAMA :  </a:t>
            </a:r>
            <a:r>
              <a:rPr lang="tr-TR" sz="2000" b="1" dirty="0" err="1" smtClean="0"/>
              <a:t>Manifold</a:t>
            </a:r>
            <a:r>
              <a:rPr lang="tr-TR" sz="2000" b="1" dirty="0" smtClean="0"/>
              <a:t> Boru Çapı</a:t>
            </a:r>
          </a:p>
        </p:txBody>
      </p:sp>
      <p:sp>
        <p:nvSpPr>
          <p:cNvPr id="20" name="19 Dikdörtgen"/>
          <p:cNvSpPr/>
          <p:nvPr/>
        </p:nvSpPr>
        <p:spPr>
          <a:xfrm>
            <a:off x="611560" y="2132856"/>
            <a:ext cx="8136904" cy="400110"/>
          </a:xfrm>
          <a:prstGeom prst="rect">
            <a:avLst/>
          </a:prstGeom>
        </p:spPr>
        <p:txBody>
          <a:bodyPr wrap="square">
            <a:spAutoFit/>
          </a:bodyPr>
          <a:lstStyle/>
          <a:p>
            <a:r>
              <a:rPr lang="tr-TR" sz="2000" b="1" dirty="0" smtClean="0"/>
              <a:t>a) </a:t>
            </a:r>
            <a:r>
              <a:rPr lang="tr-TR" sz="2000" b="1" dirty="0" err="1" smtClean="0"/>
              <a:t>Manifold</a:t>
            </a:r>
            <a:r>
              <a:rPr lang="tr-TR" sz="2000" b="1" dirty="0" smtClean="0"/>
              <a:t> uzunluğu, </a:t>
            </a:r>
            <a:r>
              <a:rPr lang="tr-TR" sz="2000" dirty="0" err="1" smtClean="0">
                <a:ea typeface="Times New Roman" pitchFamily="18" charset="0"/>
                <a:cs typeface="Arial" pitchFamily="34" charset="0"/>
              </a:rPr>
              <a:t>L</a:t>
            </a:r>
            <a:r>
              <a:rPr lang="tr-TR" sz="2000" baseline="-25000" dirty="0" err="1" smtClean="0">
                <a:ea typeface="Times New Roman" pitchFamily="18" charset="0"/>
                <a:cs typeface="Arial" pitchFamily="34" charset="0"/>
              </a:rPr>
              <a:t>m</a:t>
            </a:r>
            <a:r>
              <a:rPr lang="tr-TR" sz="2000" b="1" dirty="0" smtClean="0"/>
              <a:t> </a:t>
            </a:r>
            <a:endParaRPr lang="tr-TR" sz="2000" b="1" baseline="-25000" dirty="0"/>
          </a:p>
        </p:txBody>
      </p:sp>
      <p:sp>
        <p:nvSpPr>
          <p:cNvPr id="21" name="20 Dikdörtgen"/>
          <p:cNvSpPr/>
          <p:nvPr/>
        </p:nvSpPr>
        <p:spPr>
          <a:xfrm>
            <a:off x="827584" y="2780928"/>
            <a:ext cx="4968552" cy="461665"/>
          </a:xfrm>
          <a:prstGeom prst="rect">
            <a:avLst/>
          </a:prstGeom>
        </p:spPr>
        <p:txBody>
          <a:bodyPr wrap="square">
            <a:spAutoFit/>
          </a:bodyPr>
          <a:lstStyle/>
          <a:p>
            <a:pPr marL="457200" lvl="0" indent="-457200" algn="just" eaLnBrk="0" fontAlgn="base" hangingPunct="0">
              <a:spcBef>
                <a:spcPct val="0"/>
              </a:spcBef>
              <a:spcAft>
                <a:spcPct val="0"/>
              </a:spcAft>
            </a:pPr>
            <a:r>
              <a:rPr lang="tr-TR" sz="2400" dirty="0" err="1" smtClean="0">
                <a:ea typeface="Times New Roman" pitchFamily="18" charset="0"/>
                <a:cs typeface="Arial" pitchFamily="34" charset="0"/>
              </a:rPr>
              <a:t>L</a:t>
            </a:r>
            <a:r>
              <a:rPr lang="tr-TR" sz="2400" baseline="-25000" dirty="0" err="1" smtClean="0">
                <a:ea typeface="Times New Roman" pitchFamily="18" charset="0"/>
                <a:cs typeface="Arial" pitchFamily="34" charset="0"/>
              </a:rPr>
              <a:t>m</a:t>
            </a:r>
            <a:r>
              <a:rPr lang="tr-TR" sz="2400" baseline="-25000" dirty="0" smtClean="0">
                <a:ea typeface="Times New Roman" pitchFamily="18" charset="0"/>
                <a:cs typeface="Arial" pitchFamily="34" charset="0"/>
              </a:rPr>
              <a:t> </a:t>
            </a:r>
            <a:r>
              <a:rPr lang="tr-TR" sz="2400" dirty="0" smtClean="0">
                <a:ea typeface="Times New Roman" pitchFamily="18" charset="0"/>
                <a:cs typeface="Arial" pitchFamily="34" charset="0"/>
              </a:rPr>
              <a:t>= 65 m </a:t>
            </a:r>
          </a:p>
        </p:txBody>
      </p:sp>
      <p:sp>
        <p:nvSpPr>
          <p:cNvPr id="22" name="21 Dikdörtgen"/>
          <p:cNvSpPr/>
          <p:nvPr/>
        </p:nvSpPr>
        <p:spPr>
          <a:xfrm>
            <a:off x="683568" y="3645024"/>
            <a:ext cx="8136904" cy="400110"/>
          </a:xfrm>
          <a:prstGeom prst="rect">
            <a:avLst/>
          </a:prstGeom>
        </p:spPr>
        <p:txBody>
          <a:bodyPr wrap="square">
            <a:spAutoFit/>
          </a:bodyPr>
          <a:lstStyle/>
          <a:p>
            <a:r>
              <a:rPr lang="tr-TR" sz="2000" b="1" dirty="0" smtClean="0"/>
              <a:t>b)</a:t>
            </a:r>
            <a:r>
              <a:rPr lang="tr-TR" sz="2000" b="1" dirty="0" err="1" smtClean="0"/>
              <a:t>Manifold</a:t>
            </a:r>
            <a:r>
              <a:rPr lang="tr-TR" sz="2000" b="1" dirty="0" smtClean="0"/>
              <a:t> üzerindeki </a:t>
            </a:r>
            <a:r>
              <a:rPr lang="tr-TR" sz="2000" b="1" dirty="0" err="1" smtClean="0"/>
              <a:t>lateral</a:t>
            </a:r>
            <a:r>
              <a:rPr lang="tr-TR" sz="2000" b="1" dirty="0" smtClean="0"/>
              <a:t> sayısı, </a:t>
            </a:r>
            <a:r>
              <a:rPr lang="tr-TR" sz="2000" b="1" dirty="0" err="1" smtClean="0"/>
              <a:t>n</a:t>
            </a:r>
            <a:r>
              <a:rPr lang="tr-TR" sz="2000" b="1" baseline="-25000" dirty="0" err="1" smtClean="0"/>
              <a:t>l</a:t>
            </a:r>
            <a:r>
              <a:rPr lang="tr-TR" sz="2000" b="1" dirty="0" smtClean="0"/>
              <a:t> </a:t>
            </a:r>
            <a:endParaRPr lang="tr-TR" sz="2000" b="1" baseline="-25000" dirty="0"/>
          </a:p>
        </p:txBody>
      </p:sp>
      <p:graphicFrame>
        <p:nvGraphicFramePr>
          <p:cNvPr id="23" name="Object 4"/>
          <p:cNvGraphicFramePr>
            <a:graphicFrameLocks noChangeAspect="1"/>
          </p:cNvGraphicFramePr>
          <p:nvPr/>
        </p:nvGraphicFramePr>
        <p:xfrm>
          <a:off x="683568" y="4437112"/>
          <a:ext cx="2949575" cy="936625"/>
        </p:xfrm>
        <a:graphic>
          <a:graphicData uri="http://schemas.openxmlformats.org/presentationml/2006/ole">
            <mc:AlternateContent xmlns:mc="http://schemas.openxmlformats.org/markup-compatibility/2006">
              <mc:Choice xmlns:v="urn:schemas-microsoft-com:vml" Requires="v">
                <p:oleObj spid="_x0000_s64530" name="Denklem" r:id="rId3" imgW="1460160" imgH="431640" progId="Equation.3">
                  <p:embed/>
                </p:oleObj>
              </mc:Choice>
              <mc:Fallback>
                <p:oleObj name="Denklem" r:id="rId3" imgW="1460160" imgH="43164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4437112"/>
                        <a:ext cx="2949575" cy="936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25 Dikdörtgen"/>
          <p:cNvSpPr/>
          <p:nvPr/>
        </p:nvSpPr>
        <p:spPr>
          <a:xfrm>
            <a:off x="3131840" y="4653136"/>
            <a:ext cx="3456384" cy="461665"/>
          </a:xfrm>
          <a:prstGeom prst="rect">
            <a:avLst/>
          </a:prstGeom>
        </p:spPr>
        <p:txBody>
          <a:bodyPr wrap="square">
            <a:spAutoFit/>
          </a:bodyPr>
          <a:lstStyle/>
          <a:p>
            <a:pPr marL="457200" lvl="0" indent="-457200" algn="just" eaLnBrk="0" fontAlgn="base" hangingPunct="0">
              <a:spcBef>
                <a:spcPct val="0"/>
              </a:spcBef>
              <a:spcAft>
                <a:spcPct val="0"/>
              </a:spcAft>
            </a:pPr>
            <a:r>
              <a:rPr lang="tr-TR" sz="2400" b="1" dirty="0" smtClean="0">
                <a:ea typeface="Times New Roman" pitchFamily="18" charset="0"/>
                <a:cs typeface="Arial" pitchFamily="34" charset="0"/>
              </a:rPr>
              <a:t>	</a:t>
            </a:r>
            <a:r>
              <a:rPr lang="tr-TR" sz="2400" dirty="0" smtClean="0">
                <a:ea typeface="Times New Roman" pitchFamily="18" charset="0"/>
                <a:cs typeface="Arial" pitchFamily="34" charset="0"/>
              </a:rPr>
              <a:t>adet</a:t>
            </a:r>
          </a:p>
        </p:txBody>
      </p:sp>
      <p:sp>
        <p:nvSpPr>
          <p:cNvPr id="12" name="11 Metin kutusu"/>
          <p:cNvSpPr txBox="1"/>
          <p:nvPr/>
        </p:nvSpPr>
        <p:spPr>
          <a:xfrm>
            <a:off x="179512" y="5949280"/>
            <a:ext cx="3456384" cy="646331"/>
          </a:xfrm>
          <a:prstGeom prst="rect">
            <a:avLst/>
          </a:prstGeom>
          <a:noFill/>
        </p:spPr>
        <p:txBody>
          <a:bodyPr wrap="square" rtlCol="0">
            <a:spAutoFit/>
          </a:bodyPr>
          <a:lstStyle/>
          <a:p>
            <a:r>
              <a:rPr lang="tr-TR" dirty="0" err="1" smtClean="0"/>
              <a:t>Manifoldlar</a:t>
            </a:r>
            <a:r>
              <a:rPr lang="tr-TR" dirty="0" smtClean="0"/>
              <a:t> </a:t>
            </a:r>
            <a:r>
              <a:rPr lang="tr-TR" dirty="0" err="1" smtClean="0"/>
              <a:t>laterallere</a:t>
            </a:r>
            <a:r>
              <a:rPr lang="tr-TR" dirty="0" smtClean="0"/>
              <a:t> 2 yönde hizmet veriyor</a:t>
            </a:r>
            <a:endParaRPr lang="tr-TR" dirty="0"/>
          </a:p>
        </p:txBody>
      </p:sp>
      <p:cxnSp>
        <p:nvCxnSpPr>
          <p:cNvPr id="18" name="17 Düz Ok Bağlayıcısı"/>
          <p:cNvCxnSpPr/>
          <p:nvPr/>
        </p:nvCxnSpPr>
        <p:spPr>
          <a:xfrm>
            <a:off x="1331640" y="5157192"/>
            <a:ext cx="0"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23 Düz Ok Bağlayıcısı"/>
          <p:cNvCxnSpPr/>
          <p:nvPr/>
        </p:nvCxnSpPr>
        <p:spPr>
          <a:xfrm>
            <a:off x="1763688" y="5013176"/>
            <a:ext cx="2880320" cy="1080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24 Metin kutusu"/>
          <p:cNvSpPr txBox="1"/>
          <p:nvPr/>
        </p:nvSpPr>
        <p:spPr>
          <a:xfrm>
            <a:off x="4644008" y="5877272"/>
            <a:ext cx="3456384" cy="646331"/>
          </a:xfrm>
          <a:prstGeom prst="rect">
            <a:avLst/>
          </a:prstGeom>
          <a:noFill/>
        </p:spPr>
        <p:txBody>
          <a:bodyPr wrap="square" rtlCol="0">
            <a:spAutoFit/>
          </a:bodyPr>
          <a:lstStyle/>
          <a:p>
            <a:r>
              <a:rPr lang="tr-TR" dirty="0" smtClean="0"/>
              <a:t>Her ağaç sırasında 2 adet </a:t>
            </a:r>
            <a:r>
              <a:rPr lang="tr-TR" dirty="0" err="1" smtClean="0"/>
              <a:t>lateral</a:t>
            </a:r>
            <a:r>
              <a:rPr lang="tr-TR" dirty="0" smtClean="0"/>
              <a:t> bulunmaktadır. </a:t>
            </a:r>
            <a:endParaRPr lang="tr-T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251520" y="476672"/>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eaLnBrk="0" fontAlgn="base" hangingPunct="0">
              <a:spcBef>
                <a:spcPct val="0"/>
              </a:spcBef>
              <a:spcAft>
                <a:spcPct val="0"/>
              </a:spcAft>
            </a:pPr>
            <a:r>
              <a:rPr lang="tr-TR" sz="2000" b="1" u="sng" dirty="0" smtClean="0">
                <a:solidFill>
                  <a:srgbClr val="FF0000"/>
                </a:solidFill>
                <a:ea typeface="Times New Roman" pitchFamily="18" charset="0"/>
                <a:cs typeface="Arial" pitchFamily="34" charset="0"/>
              </a:rPr>
              <a:t>Tasarım</a:t>
            </a:r>
            <a:r>
              <a:rPr lang="tr-TR" sz="2000" b="1" dirty="0" smtClean="0">
                <a:ea typeface="Times New Roman" pitchFamily="18" charset="0"/>
                <a:cs typeface="Arial" pitchFamily="34" charset="0"/>
              </a:rPr>
              <a:t>	</a:t>
            </a:r>
            <a:endParaRPr lang="tr-TR" sz="2000" dirty="0"/>
          </a:p>
        </p:txBody>
      </p:sp>
      <p:sp>
        <p:nvSpPr>
          <p:cNvPr id="645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cxnSp>
        <p:nvCxnSpPr>
          <p:cNvPr id="11" name="10 Düz Bağlayıcı"/>
          <p:cNvCxnSpPr/>
          <p:nvPr/>
        </p:nvCxnSpPr>
        <p:spPr>
          <a:xfrm>
            <a:off x="5796136" y="2348880"/>
            <a:ext cx="72008"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12 Dikdörtgen"/>
          <p:cNvSpPr/>
          <p:nvPr/>
        </p:nvSpPr>
        <p:spPr>
          <a:xfrm>
            <a:off x="395536" y="980728"/>
            <a:ext cx="8136904" cy="400110"/>
          </a:xfrm>
          <a:prstGeom prst="rect">
            <a:avLst/>
          </a:prstGeom>
        </p:spPr>
        <p:txBody>
          <a:bodyPr wrap="square">
            <a:spAutoFit/>
          </a:bodyPr>
          <a:lstStyle/>
          <a:p>
            <a:r>
              <a:rPr lang="tr-TR" sz="2000" b="1" dirty="0" smtClean="0">
                <a:solidFill>
                  <a:srgbClr val="C00000"/>
                </a:solidFill>
              </a:rPr>
              <a:t>6. AŞAMA :  </a:t>
            </a:r>
            <a:r>
              <a:rPr lang="tr-TR" sz="2000" b="1" dirty="0" err="1" smtClean="0">
                <a:solidFill>
                  <a:srgbClr val="C00000"/>
                </a:solidFill>
              </a:rPr>
              <a:t>Manifold</a:t>
            </a:r>
            <a:r>
              <a:rPr lang="tr-TR" sz="2000" b="1" dirty="0" smtClean="0">
                <a:solidFill>
                  <a:srgbClr val="C00000"/>
                </a:solidFill>
              </a:rPr>
              <a:t> Boru Çapı  </a:t>
            </a:r>
            <a:endParaRPr lang="tr-TR" sz="2000" b="1" baseline="-25000" dirty="0">
              <a:solidFill>
                <a:srgbClr val="C00000"/>
              </a:solidFill>
            </a:endParaRPr>
          </a:p>
        </p:txBody>
      </p:sp>
      <p:sp>
        <p:nvSpPr>
          <p:cNvPr id="24" name="23 Dikdörtgen"/>
          <p:cNvSpPr/>
          <p:nvPr/>
        </p:nvSpPr>
        <p:spPr>
          <a:xfrm>
            <a:off x="683568" y="1484784"/>
            <a:ext cx="8136904" cy="400110"/>
          </a:xfrm>
          <a:prstGeom prst="rect">
            <a:avLst/>
          </a:prstGeom>
        </p:spPr>
        <p:txBody>
          <a:bodyPr wrap="square">
            <a:spAutoFit/>
          </a:bodyPr>
          <a:lstStyle/>
          <a:p>
            <a:r>
              <a:rPr lang="tr-TR" sz="2000" b="1" dirty="0" smtClean="0"/>
              <a:t>c) </a:t>
            </a:r>
            <a:r>
              <a:rPr lang="tr-TR" sz="2000" b="1" dirty="0" err="1" smtClean="0"/>
              <a:t>Manifold</a:t>
            </a:r>
            <a:r>
              <a:rPr lang="tr-TR" sz="2000" b="1" dirty="0" smtClean="0"/>
              <a:t> debisi, </a:t>
            </a:r>
            <a:r>
              <a:rPr lang="tr-TR" sz="2000" b="1" dirty="0" err="1" smtClean="0"/>
              <a:t>Q</a:t>
            </a:r>
            <a:r>
              <a:rPr lang="tr-TR" sz="2000" b="1" baseline="-25000" dirty="0" err="1" smtClean="0"/>
              <a:t>m</a:t>
            </a:r>
            <a:r>
              <a:rPr lang="tr-TR" sz="2000" b="1" dirty="0" smtClean="0"/>
              <a:t> </a:t>
            </a:r>
            <a:endParaRPr lang="tr-TR" sz="2000" b="1" baseline="-25000" dirty="0"/>
          </a:p>
        </p:txBody>
      </p:sp>
      <p:sp>
        <p:nvSpPr>
          <p:cNvPr id="25" name="24 Dikdörtgen"/>
          <p:cNvSpPr/>
          <p:nvPr/>
        </p:nvSpPr>
        <p:spPr>
          <a:xfrm>
            <a:off x="467544" y="1988840"/>
            <a:ext cx="8676456" cy="430887"/>
          </a:xfrm>
          <a:prstGeom prst="rect">
            <a:avLst/>
          </a:prstGeom>
        </p:spPr>
        <p:txBody>
          <a:bodyPr wrap="square">
            <a:spAutoFit/>
          </a:bodyPr>
          <a:lstStyle/>
          <a:p>
            <a:pPr marL="457200" lvl="0" indent="-457200" algn="just" eaLnBrk="0" fontAlgn="base" hangingPunct="0">
              <a:spcBef>
                <a:spcPct val="0"/>
              </a:spcBef>
              <a:spcAft>
                <a:spcPct val="0"/>
              </a:spcAft>
            </a:pPr>
            <a:r>
              <a:rPr lang="tr-TR" sz="2200" dirty="0" err="1" smtClean="0">
                <a:ea typeface="Times New Roman" pitchFamily="18" charset="0"/>
                <a:cs typeface="Arial" pitchFamily="34" charset="0"/>
              </a:rPr>
              <a:t>Q</a:t>
            </a:r>
            <a:r>
              <a:rPr lang="tr-TR" sz="2200" baseline="-25000" dirty="0" err="1" smtClean="0">
                <a:ea typeface="Times New Roman" pitchFamily="18" charset="0"/>
                <a:cs typeface="Arial" pitchFamily="34" charset="0"/>
              </a:rPr>
              <a:t>m</a:t>
            </a:r>
            <a:r>
              <a:rPr lang="tr-TR" sz="2200" baseline="-25000" dirty="0" smtClean="0">
                <a:ea typeface="Times New Roman" pitchFamily="18" charset="0"/>
                <a:cs typeface="Arial" pitchFamily="34" charset="0"/>
              </a:rPr>
              <a:t> </a:t>
            </a:r>
            <a:r>
              <a:rPr lang="tr-TR" sz="2200" dirty="0" smtClean="0">
                <a:ea typeface="Times New Roman" pitchFamily="18" charset="0"/>
                <a:cs typeface="Arial" pitchFamily="34" charset="0"/>
              </a:rPr>
              <a:t>= </a:t>
            </a:r>
            <a:r>
              <a:rPr lang="tr-TR" sz="2200" dirty="0" err="1" smtClean="0">
                <a:ea typeface="Times New Roman" pitchFamily="18" charset="0"/>
                <a:cs typeface="Arial" pitchFamily="34" charset="0"/>
              </a:rPr>
              <a:t>n</a:t>
            </a:r>
            <a:r>
              <a:rPr lang="tr-TR" sz="2200" baseline="-25000" dirty="0" err="1" smtClean="0">
                <a:ea typeface="Times New Roman" pitchFamily="18" charset="0"/>
                <a:cs typeface="Arial" pitchFamily="34" charset="0"/>
              </a:rPr>
              <a:t>l</a:t>
            </a:r>
            <a:r>
              <a:rPr lang="tr-TR" sz="2200" dirty="0" smtClean="0">
                <a:ea typeface="Times New Roman" pitchFamily="18" charset="0"/>
                <a:cs typeface="Arial" pitchFamily="34" charset="0"/>
              </a:rPr>
              <a:t> * </a:t>
            </a:r>
            <a:r>
              <a:rPr lang="tr-TR" sz="2200" dirty="0" err="1" smtClean="0">
                <a:ea typeface="Times New Roman" pitchFamily="18" charset="0"/>
                <a:cs typeface="Arial" pitchFamily="34" charset="0"/>
              </a:rPr>
              <a:t>Q</a:t>
            </a:r>
            <a:r>
              <a:rPr lang="tr-TR" sz="2200" baseline="-25000" dirty="0" err="1" smtClean="0">
                <a:ea typeface="Times New Roman" pitchFamily="18" charset="0"/>
                <a:cs typeface="Arial" pitchFamily="34" charset="0"/>
              </a:rPr>
              <a:t>l</a:t>
            </a:r>
            <a:r>
              <a:rPr lang="tr-TR" sz="2200" dirty="0" smtClean="0">
                <a:ea typeface="Times New Roman" pitchFamily="18" charset="0"/>
                <a:cs typeface="Arial" pitchFamily="34" charset="0"/>
              </a:rPr>
              <a:t> /3600 = 52* 216/3600 = 3.1 L/s &gt; 2L/s uygun değildir. </a:t>
            </a:r>
          </a:p>
        </p:txBody>
      </p:sp>
      <p:sp>
        <p:nvSpPr>
          <p:cNvPr id="15" name="14 Dikdörtgen"/>
          <p:cNvSpPr/>
          <p:nvPr/>
        </p:nvSpPr>
        <p:spPr>
          <a:xfrm>
            <a:off x="395536" y="2780928"/>
            <a:ext cx="8208912" cy="3508653"/>
          </a:xfrm>
          <a:prstGeom prst="rect">
            <a:avLst/>
          </a:prstGeom>
        </p:spPr>
        <p:txBody>
          <a:bodyPr wrap="square">
            <a:spAutoFit/>
          </a:bodyPr>
          <a:lstStyle/>
          <a:p>
            <a:pPr marL="457200" lvl="0" indent="-457200" algn="just" eaLnBrk="0" fontAlgn="base" hangingPunct="0">
              <a:spcBef>
                <a:spcPct val="0"/>
              </a:spcBef>
              <a:spcAft>
                <a:spcPct val="0"/>
              </a:spcAft>
            </a:pPr>
            <a:r>
              <a:rPr lang="tr-TR" dirty="0" smtClean="0">
                <a:ea typeface="Times New Roman" pitchFamily="18" charset="0"/>
                <a:cs typeface="Arial" pitchFamily="34" charset="0"/>
              </a:rPr>
              <a:t>              Bu durumda 24 -15 = 9 saatte pınar debisi olan 2 L/s’ in depolanması amacıyla bir su deposu yapılmalıdır. </a:t>
            </a:r>
          </a:p>
          <a:p>
            <a:pPr marL="457200" lvl="0" indent="-457200" algn="just" eaLnBrk="0" fontAlgn="base" hangingPunct="0">
              <a:spcBef>
                <a:spcPct val="0"/>
              </a:spcBef>
              <a:spcAft>
                <a:spcPct val="0"/>
              </a:spcAft>
            </a:pPr>
            <a:endParaRPr lang="tr-TR" dirty="0" smtClean="0">
              <a:ea typeface="Times New Roman" pitchFamily="18" charset="0"/>
              <a:cs typeface="Arial" pitchFamily="34" charset="0"/>
            </a:endParaRPr>
          </a:p>
          <a:p>
            <a:pPr marL="457200" lvl="0" indent="-457200" algn="just" eaLnBrk="0" fontAlgn="base" hangingPunct="0">
              <a:spcBef>
                <a:spcPct val="0"/>
              </a:spcBef>
              <a:spcAft>
                <a:spcPct val="0"/>
              </a:spcAft>
            </a:pPr>
            <a:r>
              <a:rPr lang="tr-TR" dirty="0" smtClean="0">
                <a:ea typeface="Times New Roman" pitchFamily="18" charset="0"/>
                <a:cs typeface="Arial" pitchFamily="34" charset="0"/>
              </a:rPr>
              <a:t>               Depo hacmi : V  = 2 * 9* 3600 = 64800 L= 64.8 m</a:t>
            </a:r>
            <a:r>
              <a:rPr lang="tr-TR" baseline="30000" dirty="0" smtClean="0">
                <a:ea typeface="Times New Roman" pitchFamily="18" charset="0"/>
                <a:cs typeface="Arial" pitchFamily="34" charset="0"/>
              </a:rPr>
              <a:t>3</a:t>
            </a:r>
            <a:r>
              <a:rPr lang="tr-TR" dirty="0" smtClean="0">
                <a:ea typeface="Times New Roman" pitchFamily="18" charset="0"/>
                <a:cs typeface="Arial" pitchFamily="34" charset="0"/>
              </a:rPr>
              <a:t> </a:t>
            </a:r>
            <a:r>
              <a:rPr lang="tr-TR" dirty="0" smtClean="0">
                <a:ea typeface="Times New Roman" pitchFamily="18" charset="0"/>
                <a:cs typeface="Arial" pitchFamily="34" charset="0"/>
                <a:sym typeface="Symbol"/>
              </a:rPr>
              <a:t> 65 m</a:t>
            </a:r>
            <a:r>
              <a:rPr lang="tr-TR" baseline="30000" dirty="0" smtClean="0">
                <a:ea typeface="Times New Roman" pitchFamily="18" charset="0"/>
                <a:cs typeface="Arial" pitchFamily="34" charset="0"/>
                <a:sym typeface="Symbol"/>
              </a:rPr>
              <a:t>3 </a:t>
            </a:r>
            <a:r>
              <a:rPr lang="tr-TR" dirty="0" smtClean="0">
                <a:ea typeface="Times New Roman" pitchFamily="18" charset="0"/>
                <a:cs typeface="Arial" pitchFamily="34" charset="0"/>
                <a:sym typeface="Symbol"/>
              </a:rPr>
              <a:t>olacaktır. </a:t>
            </a:r>
          </a:p>
          <a:p>
            <a:pPr marL="457200" lvl="0" indent="-457200" algn="just" eaLnBrk="0" fontAlgn="base" hangingPunct="0">
              <a:spcBef>
                <a:spcPct val="0"/>
              </a:spcBef>
              <a:spcAft>
                <a:spcPct val="0"/>
              </a:spcAft>
            </a:pPr>
            <a:r>
              <a:rPr lang="tr-TR" dirty="0" smtClean="0">
                <a:ea typeface="Times New Roman" pitchFamily="18" charset="0"/>
                <a:cs typeface="Arial" pitchFamily="34" charset="0"/>
                <a:sym typeface="Symbol"/>
              </a:rPr>
              <a:t>Depoyu 15 saatte boşaltacak debi </a:t>
            </a:r>
          </a:p>
          <a:p>
            <a:pPr marL="457200" lvl="0" indent="-457200" algn="just" eaLnBrk="0" fontAlgn="base" hangingPunct="0">
              <a:spcBef>
                <a:spcPct val="0"/>
              </a:spcBef>
              <a:spcAft>
                <a:spcPct val="0"/>
              </a:spcAft>
            </a:pPr>
            <a:endParaRPr lang="tr-TR" dirty="0" smtClean="0">
              <a:ea typeface="Times New Roman" pitchFamily="18" charset="0"/>
              <a:cs typeface="Arial" pitchFamily="34" charset="0"/>
              <a:sym typeface="Symbol"/>
            </a:endParaRPr>
          </a:p>
          <a:p>
            <a:pPr marL="457200" lvl="0" indent="-457200" algn="just" eaLnBrk="0" fontAlgn="base" hangingPunct="0">
              <a:spcBef>
                <a:spcPct val="0"/>
              </a:spcBef>
              <a:spcAft>
                <a:spcPct val="0"/>
              </a:spcAft>
            </a:pPr>
            <a:endParaRPr lang="tr-TR" dirty="0" smtClean="0">
              <a:ea typeface="Times New Roman" pitchFamily="18" charset="0"/>
              <a:cs typeface="Arial" pitchFamily="34" charset="0"/>
              <a:sym typeface="Symbol"/>
            </a:endParaRPr>
          </a:p>
          <a:p>
            <a:pPr marL="457200" lvl="0" indent="-457200" algn="just" eaLnBrk="0" fontAlgn="base" hangingPunct="0">
              <a:spcBef>
                <a:spcPct val="0"/>
              </a:spcBef>
              <a:spcAft>
                <a:spcPct val="0"/>
              </a:spcAft>
            </a:pPr>
            <a:endParaRPr lang="tr-TR" dirty="0" smtClean="0">
              <a:ea typeface="Times New Roman" pitchFamily="18" charset="0"/>
              <a:cs typeface="Arial" pitchFamily="34" charset="0"/>
              <a:sym typeface="Symbol"/>
            </a:endParaRPr>
          </a:p>
          <a:p>
            <a:pPr marL="457200" lvl="0" indent="-457200" algn="just" eaLnBrk="0" fontAlgn="base" hangingPunct="0">
              <a:spcBef>
                <a:spcPct val="0"/>
              </a:spcBef>
              <a:spcAft>
                <a:spcPct val="0"/>
              </a:spcAft>
            </a:pPr>
            <a:endParaRPr lang="tr-TR" dirty="0" smtClean="0">
              <a:ea typeface="Times New Roman" pitchFamily="18" charset="0"/>
              <a:cs typeface="Arial" pitchFamily="34" charset="0"/>
              <a:sym typeface="Symbol"/>
            </a:endParaRPr>
          </a:p>
          <a:p>
            <a:pPr marL="457200" lvl="0" indent="-457200" algn="just" eaLnBrk="0" fontAlgn="base" hangingPunct="0">
              <a:spcBef>
                <a:spcPct val="0"/>
              </a:spcBef>
              <a:spcAft>
                <a:spcPct val="0"/>
              </a:spcAft>
            </a:pPr>
            <a:r>
              <a:rPr lang="tr-TR" dirty="0" smtClean="0">
                <a:ea typeface="Times New Roman" pitchFamily="18" charset="0"/>
                <a:cs typeface="Arial" pitchFamily="34" charset="0"/>
                <a:sym typeface="Symbol"/>
              </a:rPr>
              <a:t>             Bu koşulda 15 saat için elde edilen debi : Q = 2+1.2 = 3.2 L/s &gt; 3.1 L/s olduğundan uygundur. </a:t>
            </a:r>
          </a:p>
          <a:p>
            <a:pPr marL="457200" lvl="0" indent="-457200" algn="just" eaLnBrk="0" fontAlgn="base" hangingPunct="0">
              <a:spcBef>
                <a:spcPct val="0"/>
              </a:spcBef>
              <a:spcAft>
                <a:spcPct val="0"/>
              </a:spcAft>
            </a:pPr>
            <a:endParaRPr lang="tr-TR" baseline="30000" dirty="0" smtClean="0">
              <a:ea typeface="Times New Roman" pitchFamily="18" charset="0"/>
              <a:cs typeface="Arial" pitchFamily="34" charset="0"/>
              <a:sym typeface="Symbol"/>
            </a:endParaRPr>
          </a:p>
          <a:p>
            <a:pPr marL="457200" lvl="0" indent="-457200" algn="just" eaLnBrk="0" fontAlgn="base" hangingPunct="0">
              <a:spcBef>
                <a:spcPct val="0"/>
              </a:spcBef>
              <a:spcAft>
                <a:spcPct val="0"/>
              </a:spcAft>
            </a:pPr>
            <a:endParaRPr lang="tr-TR" baseline="30000" dirty="0" smtClean="0">
              <a:ea typeface="Times New Roman" pitchFamily="18" charset="0"/>
              <a:cs typeface="Arial" pitchFamily="34" charset="0"/>
            </a:endParaRPr>
          </a:p>
        </p:txBody>
      </p:sp>
      <p:graphicFrame>
        <p:nvGraphicFramePr>
          <p:cNvPr id="23" name="Object 3"/>
          <p:cNvGraphicFramePr>
            <a:graphicFrameLocks noChangeAspect="1"/>
          </p:cNvGraphicFramePr>
          <p:nvPr/>
        </p:nvGraphicFramePr>
        <p:xfrm>
          <a:off x="1763688" y="4293096"/>
          <a:ext cx="3362325" cy="703262"/>
        </p:xfrm>
        <a:graphic>
          <a:graphicData uri="http://schemas.openxmlformats.org/presentationml/2006/ole">
            <mc:AlternateContent xmlns:mc="http://schemas.openxmlformats.org/markup-compatibility/2006">
              <mc:Choice xmlns:v="urn:schemas-microsoft-com:vml" Requires="v">
                <p:oleObj spid="_x0000_s66577" name="Denklem" r:id="rId3" imgW="1777680" imgH="393480" progId="Equation.3">
                  <p:embed/>
                </p:oleObj>
              </mc:Choice>
              <mc:Fallback>
                <p:oleObj name="Denklem" r:id="rId3" imgW="1777680" imgH="39348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8" y="4293096"/>
                        <a:ext cx="3362325" cy="703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251520" y="476672"/>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eaLnBrk="0" fontAlgn="base" hangingPunct="0">
              <a:spcBef>
                <a:spcPct val="0"/>
              </a:spcBef>
              <a:spcAft>
                <a:spcPct val="0"/>
              </a:spcAft>
            </a:pPr>
            <a:r>
              <a:rPr lang="tr-TR" sz="2000" b="1" u="sng" dirty="0" smtClean="0">
                <a:solidFill>
                  <a:srgbClr val="FF0000"/>
                </a:solidFill>
                <a:ea typeface="Times New Roman" pitchFamily="18" charset="0"/>
                <a:cs typeface="Arial" pitchFamily="34" charset="0"/>
              </a:rPr>
              <a:t>Tasarım</a:t>
            </a:r>
            <a:r>
              <a:rPr lang="tr-TR" sz="2000" b="1" dirty="0" smtClean="0">
                <a:ea typeface="Times New Roman" pitchFamily="18" charset="0"/>
                <a:cs typeface="Arial" pitchFamily="34" charset="0"/>
              </a:rPr>
              <a:t>	</a:t>
            </a:r>
            <a:endParaRPr lang="tr-TR" sz="2000" dirty="0"/>
          </a:p>
        </p:txBody>
      </p:sp>
      <p:sp>
        <p:nvSpPr>
          <p:cNvPr id="645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cxnSp>
        <p:nvCxnSpPr>
          <p:cNvPr id="11" name="10 Düz Bağlayıcı"/>
          <p:cNvCxnSpPr/>
          <p:nvPr/>
        </p:nvCxnSpPr>
        <p:spPr>
          <a:xfrm>
            <a:off x="5796136" y="2348880"/>
            <a:ext cx="72008"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12 Dikdörtgen"/>
          <p:cNvSpPr/>
          <p:nvPr/>
        </p:nvSpPr>
        <p:spPr>
          <a:xfrm>
            <a:off x="395536" y="980728"/>
            <a:ext cx="8136904" cy="400110"/>
          </a:xfrm>
          <a:prstGeom prst="rect">
            <a:avLst/>
          </a:prstGeom>
        </p:spPr>
        <p:txBody>
          <a:bodyPr wrap="square">
            <a:spAutoFit/>
          </a:bodyPr>
          <a:lstStyle/>
          <a:p>
            <a:r>
              <a:rPr lang="tr-TR" sz="2000" b="1" dirty="0" smtClean="0">
                <a:solidFill>
                  <a:srgbClr val="C00000"/>
                </a:solidFill>
              </a:rPr>
              <a:t>6. AŞAMA :  </a:t>
            </a:r>
            <a:r>
              <a:rPr lang="tr-TR" sz="2000" b="1" dirty="0" err="1" smtClean="0">
                <a:solidFill>
                  <a:srgbClr val="C00000"/>
                </a:solidFill>
              </a:rPr>
              <a:t>Manifold</a:t>
            </a:r>
            <a:r>
              <a:rPr lang="tr-TR" sz="2000" b="1" dirty="0" smtClean="0">
                <a:solidFill>
                  <a:srgbClr val="C00000"/>
                </a:solidFill>
              </a:rPr>
              <a:t> Boru Çapı  </a:t>
            </a:r>
            <a:endParaRPr lang="tr-TR" sz="2000" b="1" baseline="-25000" dirty="0">
              <a:solidFill>
                <a:srgbClr val="C00000"/>
              </a:solidFill>
            </a:endParaRPr>
          </a:p>
        </p:txBody>
      </p:sp>
      <p:sp>
        <p:nvSpPr>
          <p:cNvPr id="14" name="13 Dikdörtgen"/>
          <p:cNvSpPr/>
          <p:nvPr/>
        </p:nvSpPr>
        <p:spPr>
          <a:xfrm>
            <a:off x="1007096" y="1772816"/>
            <a:ext cx="8136904" cy="400110"/>
          </a:xfrm>
          <a:prstGeom prst="rect">
            <a:avLst/>
          </a:prstGeom>
        </p:spPr>
        <p:txBody>
          <a:bodyPr wrap="square">
            <a:spAutoFit/>
          </a:bodyPr>
          <a:lstStyle/>
          <a:p>
            <a:r>
              <a:rPr lang="tr-TR" sz="2000" b="1" dirty="0" smtClean="0"/>
              <a:t>d) </a:t>
            </a:r>
            <a:r>
              <a:rPr lang="tr-TR" sz="2000" b="1" dirty="0" err="1" smtClean="0"/>
              <a:t>Manifold</a:t>
            </a:r>
            <a:r>
              <a:rPr lang="tr-TR" sz="2000" b="1" dirty="0" smtClean="0"/>
              <a:t> eğimi, </a:t>
            </a:r>
            <a:r>
              <a:rPr lang="tr-TR" sz="2000" dirty="0" err="1" smtClean="0">
                <a:cs typeface="Arial" pitchFamily="34" charset="0"/>
              </a:rPr>
              <a:t>S</a:t>
            </a:r>
            <a:r>
              <a:rPr lang="tr-TR" sz="2000" baseline="-25000" dirty="0" err="1" smtClean="0">
                <a:cs typeface="Arial" pitchFamily="34" charset="0"/>
              </a:rPr>
              <a:t>m</a:t>
            </a:r>
            <a:r>
              <a:rPr lang="tr-TR" sz="2000" b="1" dirty="0" smtClean="0"/>
              <a:t> </a:t>
            </a:r>
            <a:endParaRPr lang="tr-TR" sz="2000" b="1" baseline="-25000" dirty="0"/>
          </a:p>
        </p:txBody>
      </p:sp>
      <p:sp>
        <p:nvSpPr>
          <p:cNvPr id="15" name="14 Dikdörtgen"/>
          <p:cNvSpPr/>
          <p:nvPr/>
        </p:nvSpPr>
        <p:spPr>
          <a:xfrm>
            <a:off x="1187624" y="2636912"/>
            <a:ext cx="4968552" cy="400110"/>
          </a:xfrm>
          <a:prstGeom prst="rect">
            <a:avLst/>
          </a:prstGeom>
        </p:spPr>
        <p:txBody>
          <a:bodyPr wrap="square">
            <a:spAutoFit/>
          </a:bodyPr>
          <a:lstStyle/>
          <a:p>
            <a:pPr marL="457200" lvl="0" indent="-457200" algn="just" eaLnBrk="0" fontAlgn="base" hangingPunct="0">
              <a:spcBef>
                <a:spcPct val="0"/>
              </a:spcBef>
              <a:spcAft>
                <a:spcPct val="0"/>
              </a:spcAft>
            </a:pPr>
            <a:r>
              <a:rPr lang="tr-TR" sz="2000" dirty="0" err="1" smtClean="0">
                <a:ea typeface="Times New Roman" pitchFamily="18" charset="0"/>
                <a:cs typeface="Arial" pitchFamily="34" charset="0"/>
              </a:rPr>
              <a:t>S</a:t>
            </a:r>
            <a:r>
              <a:rPr lang="tr-TR" sz="2000" baseline="-25000" dirty="0" err="1" smtClean="0">
                <a:ea typeface="Times New Roman" pitchFamily="18" charset="0"/>
                <a:cs typeface="Arial" pitchFamily="34" charset="0"/>
              </a:rPr>
              <a:t>m</a:t>
            </a:r>
            <a:r>
              <a:rPr lang="tr-TR" sz="2000" dirty="0" smtClean="0">
                <a:ea typeface="Times New Roman" pitchFamily="18" charset="0"/>
                <a:cs typeface="Arial" pitchFamily="34" charset="0"/>
              </a:rPr>
              <a:t>= %3.2bayır aşağı  </a:t>
            </a:r>
          </a:p>
        </p:txBody>
      </p:sp>
      <p:sp>
        <p:nvSpPr>
          <p:cNvPr id="20" name="19 Dikdörtgen"/>
          <p:cNvSpPr/>
          <p:nvPr/>
        </p:nvSpPr>
        <p:spPr>
          <a:xfrm>
            <a:off x="1007096" y="3645024"/>
            <a:ext cx="8136904" cy="400110"/>
          </a:xfrm>
          <a:prstGeom prst="rect">
            <a:avLst/>
          </a:prstGeom>
        </p:spPr>
        <p:txBody>
          <a:bodyPr wrap="square">
            <a:spAutoFit/>
          </a:bodyPr>
          <a:lstStyle/>
          <a:p>
            <a:r>
              <a:rPr lang="tr-TR" sz="2000" b="1" dirty="0" smtClean="0"/>
              <a:t>e) </a:t>
            </a:r>
            <a:r>
              <a:rPr lang="tr-TR" sz="2000" b="1" dirty="0" err="1" smtClean="0"/>
              <a:t>L</a:t>
            </a:r>
            <a:r>
              <a:rPr lang="tr-TR" sz="2000" b="1" baseline="-25000" dirty="0" err="1" smtClean="0"/>
              <a:t>m</a:t>
            </a:r>
            <a:r>
              <a:rPr lang="tr-TR" sz="2000" b="1" dirty="0" smtClean="0"/>
              <a:t>/</a:t>
            </a:r>
            <a:r>
              <a:rPr lang="tr-TR" sz="2000" b="1" dirty="0" err="1" smtClean="0"/>
              <a:t>ho</a:t>
            </a:r>
            <a:r>
              <a:rPr lang="tr-TR" sz="2000" b="1" dirty="0" smtClean="0"/>
              <a:t> boyutsuz parametresi </a:t>
            </a:r>
            <a:endParaRPr lang="tr-TR" sz="2000" b="1" baseline="-25000" dirty="0"/>
          </a:p>
        </p:txBody>
      </p:sp>
      <p:graphicFrame>
        <p:nvGraphicFramePr>
          <p:cNvPr id="23" name="Object 3"/>
          <p:cNvGraphicFramePr>
            <a:graphicFrameLocks noChangeAspect="1"/>
          </p:cNvGraphicFramePr>
          <p:nvPr/>
        </p:nvGraphicFramePr>
        <p:xfrm>
          <a:off x="1212850" y="4437063"/>
          <a:ext cx="2136775" cy="769937"/>
        </p:xfrm>
        <a:graphic>
          <a:graphicData uri="http://schemas.openxmlformats.org/presentationml/2006/ole">
            <mc:AlternateContent xmlns:mc="http://schemas.openxmlformats.org/markup-compatibility/2006">
              <mc:Choice xmlns:v="urn:schemas-microsoft-com:vml" Requires="v">
                <p:oleObj spid="_x0000_s162832" name="Denklem" r:id="rId3" imgW="1130040" imgH="431640" progId="Equation.3">
                  <p:embed/>
                </p:oleObj>
              </mc:Choice>
              <mc:Fallback>
                <p:oleObj name="Denklem" r:id="rId3" imgW="1130040" imgH="431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2850" y="4437063"/>
                        <a:ext cx="2136775" cy="76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1"/>
          <p:cNvPicPr>
            <a:picLocks noChangeAspect="1" noChangeArrowheads="1"/>
          </p:cNvPicPr>
          <p:nvPr/>
        </p:nvPicPr>
        <p:blipFill>
          <a:blip r:embed="rId3" cstate="print"/>
          <a:srcRect/>
          <a:stretch>
            <a:fillRect/>
          </a:stretch>
        </p:blipFill>
        <p:spPr bwMode="auto">
          <a:xfrm>
            <a:off x="611560" y="809550"/>
            <a:ext cx="8064896" cy="59318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467544" y="1484784"/>
            <a:ext cx="8136904" cy="400110"/>
          </a:xfrm>
          <a:prstGeom prst="rect">
            <a:avLst/>
          </a:prstGeom>
        </p:spPr>
        <p:txBody>
          <a:bodyPr wrap="square">
            <a:spAutoFit/>
          </a:bodyPr>
          <a:lstStyle/>
          <a:p>
            <a:r>
              <a:rPr lang="tr-TR" sz="2000" b="1" dirty="0" smtClean="0"/>
              <a:t>f) </a:t>
            </a:r>
            <a:r>
              <a:rPr lang="tr-TR" sz="2000" b="1" dirty="0" err="1" smtClean="0"/>
              <a:t>Manifold</a:t>
            </a:r>
            <a:r>
              <a:rPr lang="tr-TR" sz="2000" b="1" dirty="0" smtClean="0"/>
              <a:t>  boru çapı </a:t>
            </a:r>
            <a:endParaRPr lang="tr-TR" sz="2000" b="1" baseline="-25000" dirty="0"/>
          </a:p>
        </p:txBody>
      </p:sp>
      <p:sp>
        <p:nvSpPr>
          <p:cNvPr id="3" name="2 Dikdörtgen"/>
          <p:cNvSpPr/>
          <p:nvPr/>
        </p:nvSpPr>
        <p:spPr>
          <a:xfrm>
            <a:off x="251520" y="2420888"/>
            <a:ext cx="2160240" cy="1569660"/>
          </a:xfrm>
          <a:prstGeom prst="rect">
            <a:avLst/>
          </a:prstGeom>
        </p:spPr>
        <p:txBody>
          <a:bodyPr wrap="square">
            <a:spAutoFit/>
          </a:bodyPr>
          <a:lstStyle/>
          <a:p>
            <a:pPr marL="457200" lvl="0" indent="-457200" algn="just" eaLnBrk="0" fontAlgn="base" hangingPunct="0">
              <a:spcBef>
                <a:spcPct val="0"/>
              </a:spcBef>
              <a:spcAft>
                <a:spcPct val="0"/>
              </a:spcAft>
            </a:pPr>
            <a:r>
              <a:rPr lang="tr-TR" sz="2400" dirty="0" err="1" smtClean="0">
                <a:ea typeface="Times New Roman" pitchFamily="18" charset="0"/>
                <a:cs typeface="Arial" pitchFamily="34" charset="0"/>
              </a:rPr>
              <a:t>Q</a:t>
            </a:r>
            <a:r>
              <a:rPr lang="tr-TR" sz="2400" baseline="-25000" dirty="0" err="1" smtClean="0">
                <a:ea typeface="Times New Roman" pitchFamily="18" charset="0"/>
                <a:cs typeface="Arial" pitchFamily="34" charset="0"/>
              </a:rPr>
              <a:t>m</a:t>
            </a:r>
            <a:r>
              <a:rPr lang="tr-TR" sz="2400" baseline="-25000" dirty="0" smtClean="0">
                <a:ea typeface="Times New Roman" pitchFamily="18" charset="0"/>
                <a:cs typeface="Arial" pitchFamily="34" charset="0"/>
              </a:rPr>
              <a:t> </a:t>
            </a:r>
            <a:r>
              <a:rPr lang="tr-TR" sz="2400" dirty="0" smtClean="0">
                <a:ea typeface="Times New Roman" pitchFamily="18" charset="0"/>
                <a:cs typeface="Arial" pitchFamily="34" charset="0"/>
              </a:rPr>
              <a:t>=  3.1 L/s</a:t>
            </a:r>
          </a:p>
          <a:p>
            <a:pPr marL="457200" lvl="0" indent="-457200" algn="just" eaLnBrk="0" fontAlgn="base" hangingPunct="0">
              <a:spcBef>
                <a:spcPct val="0"/>
              </a:spcBef>
              <a:spcAft>
                <a:spcPct val="0"/>
              </a:spcAft>
            </a:pPr>
            <a:r>
              <a:rPr lang="tr-TR" sz="2400" dirty="0" err="1" smtClean="0"/>
              <a:t>L</a:t>
            </a:r>
            <a:r>
              <a:rPr lang="tr-TR" sz="2400" baseline="-25000" dirty="0" err="1" smtClean="0"/>
              <a:t>m</a:t>
            </a:r>
            <a:r>
              <a:rPr lang="tr-TR" sz="2400" dirty="0" smtClean="0"/>
              <a:t>/</a:t>
            </a:r>
            <a:r>
              <a:rPr lang="tr-TR" sz="2400" dirty="0" err="1" smtClean="0"/>
              <a:t>H</a:t>
            </a:r>
            <a:r>
              <a:rPr lang="tr-TR" sz="2400" baseline="-25000" dirty="0" err="1" smtClean="0"/>
              <a:t>l</a:t>
            </a:r>
            <a:r>
              <a:rPr lang="tr-TR" sz="2400" dirty="0" smtClean="0"/>
              <a:t> = 6.3</a:t>
            </a:r>
          </a:p>
          <a:p>
            <a:pPr marL="457200" lvl="0" indent="-457200" algn="just" eaLnBrk="0" fontAlgn="base" hangingPunct="0">
              <a:spcBef>
                <a:spcPct val="0"/>
              </a:spcBef>
              <a:spcAft>
                <a:spcPct val="0"/>
              </a:spcAft>
            </a:pPr>
            <a:r>
              <a:rPr lang="tr-TR" sz="2400" dirty="0" err="1" smtClean="0">
                <a:ea typeface="Times New Roman" pitchFamily="18" charset="0"/>
                <a:cs typeface="Arial" pitchFamily="34" charset="0"/>
              </a:rPr>
              <a:t>S</a:t>
            </a:r>
            <a:r>
              <a:rPr lang="tr-TR" sz="2400" baseline="-25000" dirty="0" err="1" smtClean="0">
                <a:ea typeface="Times New Roman" pitchFamily="18" charset="0"/>
                <a:cs typeface="Arial" pitchFamily="34" charset="0"/>
              </a:rPr>
              <a:t>m</a:t>
            </a:r>
            <a:r>
              <a:rPr lang="tr-TR" sz="2400" baseline="-25000" dirty="0" smtClean="0">
                <a:ea typeface="Times New Roman" pitchFamily="18" charset="0"/>
                <a:cs typeface="Arial" pitchFamily="34" charset="0"/>
              </a:rPr>
              <a:t> </a:t>
            </a:r>
            <a:r>
              <a:rPr lang="tr-TR" sz="2400" dirty="0" smtClean="0">
                <a:ea typeface="Times New Roman" pitchFamily="18" charset="0"/>
                <a:cs typeface="Arial" pitchFamily="34" charset="0"/>
              </a:rPr>
              <a:t>= % 3.2</a:t>
            </a:r>
          </a:p>
          <a:p>
            <a:pPr marL="457200" lvl="0" indent="-457200" algn="just" eaLnBrk="0" fontAlgn="base" hangingPunct="0">
              <a:spcBef>
                <a:spcPct val="0"/>
              </a:spcBef>
              <a:spcAft>
                <a:spcPct val="0"/>
              </a:spcAft>
            </a:pPr>
            <a:r>
              <a:rPr lang="tr-TR" sz="2400" dirty="0" smtClean="0">
                <a:ea typeface="Times New Roman" pitchFamily="18" charset="0"/>
                <a:cs typeface="Arial" pitchFamily="34" charset="0"/>
              </a:rPr>
              <a:t> </a:t>
            </a:r>
          </a:p>
        </p:txBody>
      </p:sp>
      <p:sp>
        <p:nvSpPr>
          <p:cNvPr id="4" name="3 Dikdörtgen"/>
          <p:cNvSpPr/>
          <p:nvPr/>
        </p:nvSpPr>
        <p:spPr>
          <a:xfrm>
            <a:off x="2123728" y="2924944"/>
            <a:ext cx="6804248" cy="384721"/>
          </a:xfrm>
          <a:prstGeom prst="rect">
            <a:avLst/>
          </a:prstGeom>
        </p:spPr>
        <p:txBody>
          <a:bodyPr wrap="square">
            <a:spAutoFit/>
          </a:bodyPr>
          <a:lstStyle/>
          <a:p>
            <a:pPr marL="457200" lvl="0" indent="-457200" algn="just" eaLnBrk="0" fontAlgn="base" hangingPunct="0">
              <a:spcBef>
                <a:spcPct val="0"/>
              </a:spcBef>
              <a:spcAft>
                <a:spcPct val="0"/>
              </a:spcAft>
            </a:pPr>
            <a:r>
              <a:rPr lang="tr-TR" sz="1900" dirty="0" smtClean="0">
                <a:ea typeface="Times New Roman" pitchFamily="18" charset="0"/>
                <a:cs typeface="Arial" pitchFamily="34" charset="0"/>
              </a:rPr>
              <a:t>Şekil 4.24  </a:t>
            </a:r>
            <a:r>
              <a:rPr lang="tr-TR" sz="1900" dirty="0" smtClean="0">
                <a:latin typeface="Symbol" pitchFamily="18" charset="2"/>
                <a:ea typeface="Times New Roman" pitchFamily="18" charset="0"/>
                <a:cs typeface="Arial" pitchFamily="34" charset="0"/>
              </a:rPr>
              <a:t>f</a:t>
            </a:r>
            <a:r>
              <a:rPr lang="tr-TR" sz="1900" dirty="0" smtClean="0">
                <a:ea typeface="Times New Roman" pitchFamily="18" charset="0"/>
                <a:cs typeface="Arial" pitchFamily="34" charset="0"/>
              </a:rPr>
              <a:t> 63  </a:t>
            </a:r>
            <a:r>
              <a:rPr lang="tr-TR" sz="1900" dirty="0" err="1" smtClean="0">
                <a:ea typeface="Times New Roman" pitchFamily="18" charset="0"/>
                <a:cs typeface="Arial" pitchFamily="34" charset="0"/>
              </a:rPr>
              <a:t>Cu</a:t>
            </a:r>
            <a:r>
              <a:rPr lang="tr-TR" sz="1900" dirty="0" smtClean="0">
                <a:ea typeface="Times New Roman" pitchFamily="18" charset="0"/>
                <a:cs typeface="Arial" pitchFamily="34" charset="0"/>
              </a:rPr>
              <a:t> = % 98 &gt; 97.5    olduğundan uygun</a:t>
            </a:r>
          </a:p>
        </p:txBody>
      </p:sp>
      <p:sp>
        <p:nvSpPr>
          <p:cNvPr id="6" name="Rectangle 1"/>
          <p:cNvSpPr>
            <a:spLocks noChangeArrowheads="1"/>
          </p:cNvSpPr>
          <p:nvPr/>
        </p:nvSpPr>
        <p:spPr bwMode="auto">
          <a:xfrm>
            <a:off x="251520" y="476672"/>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eaLnBrk="0" fontAlgn="base" hangingPunct="0">
              <a:spcBef>
                <a:spcPct val="0"/>
              </a:spcBef>
              <a:spcAft>
                <a:spcPct val="0"/>
              </a:spcAft>
            </a:pPr>
            <a:r>
              <a:rPr lang="tr-TR" sz="2000" b="1" u="sng" dirty="0" smtClean="0">
                <a:solidFill>
                  <a:srgbClr val="FF0000"/>
                </a:solidFill>
                <a:ea typeface="Times New Roman" pitchFamily="18" charset="0"/>
                <a:cs typeface="Arial" pitchFamily="34" charset="0"/>
              </a:rPr>
              <a:t>Tasarım</a:t>
            </a:r>
            <a:r>
              <a:rPr lang="tr-TR" sz="2000" b="1" dirty="0" smtClean="0">
                <a:ea typeface="Times New Roman" pitchFamily="18" charset="0"/>
                <a:cs typeface="Arial" pitchFamily="34" charset="0"/>
              </a:rPr>
              <a:t>	</a:t>
            </a:r>
            <a:endParaRPr lang="tr-TR" sz="2000" dirty="0"/>
          </a:p>
        </p:txBody>
      </p:sp>
      <p:sp>
        <p:nvSpPr>
          <p:cNvPr id="7" name="6 Dikdörtgen"/>
          <p:cNvSpPr/>
          <p:nvPr/>
        </p:nvSpPr>
        <p:spPr>
          <a:xfrm>
            <a:off x="395536" y="980728"/>
            <a:ext cx="8136904" cy="400110"/>
          </a:xfrm>
          <a:prstGeom prst="rect">
            <a:avLst/>
          </a:prstGeom>
        </p:spPr>
        <p:txBody>
          <a:bodyPr wrap="square">
            <a:spAutoFit/>
          </a:bodyPr>
          <a:lstStyle/>
          <a:p>
            <a:r>
              <a:rPr lang="tr-TR" sz="2000" b="1" dirty="0" smtClean="0">
                <a:solidFill>
                  <a:srgbClr val="C00000"/>
                </a:solidFill>
              </a:rPr>
              <a:t>6. AŞAMA :  </a:t>
            </a:r>
            <a:r>
              <a:rPr lang="tr-TR" sz="2000" b="1" dirty="0" err="1" smtClean="0">
                <a:solidFill>
                  <a:srgbClr val="C00000"/>
                </a:solidFill>
              </a:rPr>
              <a:t>Manifold</a:t>
            </a:r>
            <a:r>
              <a:rPr lang="tr-TR" sz="2000" b="1" dirty="0" smtClean="0">
                <a:solidFill>
                  <a:srgbClr val="C00000"/>
                </a:solidFill>
              </a:rPr>
              <a:t> Boru Çapı  </a:t>
            </a:r>
            <a:endParaRPr lang="tr-TR" sz="2000" b="1" baseline="-25000" dirty="0">
              <a:solidFill>
                <a:srgbClr val="C00000"/>
              </a:solidFill>
            </a:endParaRPr>
          </a:p>
        </p:txBody>
      </p:sp>
      <p:sp>
        <p:nvSpPr>
          <p:cNvPr id="6759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67591" name="Object 7"/>
          <p:cNvGraphicFramePr>
            <a:graphicFrameLocks noChangeAspect="1"/>
          </p:cNvGraphicFramePr>
          <p:nvPr/>
        </p:nvGraphicFramePr>
        <p:xfrm>
          <a:off x="4211960" y="3789040"/>
          <a:ext cx="1152128" cy="720080"/>
        </p:xfrm>
        <a:graphic>
          <a:graphicData uri="http://schemas.openxmlformats.org/presentationml/2006/ole">
            <mc:AlternateContent xmlns:mc="http://schemas.openxmlformats.org/markup-compatibility/2006">
              <mc:Choice xmlns:v="urn:schemas-microsoft-com:vml" Requires="v">
                <p:oleObj spid="_x0000_s67605" name="Denklem" r:id="rId3" imgW="698400" imgH="431640" progId="Equation.3">
                  <p:embed/>
                </p:oleObj>
              </mc:Choice>
              <mc:Fallback>
                <p:oleObj name="Denklem" r:id="rId3" imgW="698400" imgH="431640" progId="Equation.3">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3789040"/>
                        <a:ext cx="1152128" cy="7200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20 Dikdörtgen"/>
          <p:cNvSpPr/>
          <p:nvPr/>
        </p:nvSpPr>
        <p:spPr>
          <a:xfrm>
            <a:off x="251520" y="5445224"/>
            <a:ext cx="8208912" cy="707886"/>
          </a:xfrm>
          <a:prstGeom prst="rect">
            <a:avLst/>
          </a:prstGeom>
        </p:spPr>
        <p:txBody>
          <a:bodyPr wrap="square">
            <a:spAutoFit/>
          </a:bodyPr>
          <a:lstStyle/>
          <a:p>
            <a:pPr marL="457200" lvl="0" indent="-457200" algn="just" eaLnBrk="0" fontAlgn="base" hangingPunct="0">
              <a:spcBef>
                <a:spcPct val="0"/>
              </a:spcBef>
              <a:spcAft>
                <a:spcPct val="0"/>
              </a:spcAft>
            </a:pPr>
            <a:r>
              <a:rPr lang="tr-TR" sz="2000" dirty="0" smtClean="0">
                <a:ea typeface="Times New Roman" pitchFamily="18" charset="0"/>
                <a:cs typeface="Arial" pitchFamily="34" charset="0"/>
              </a:rPr>
              <a:t>             </a:t>
            </a:r>
            <a:r>
              <a:rPr lang="tr-TR" sz="2000" dirty="0" err="1" smtClean="0">
                <a:ea typeface="Times New Roman" pitchFamily="18" charset="0"/>
                <a:cs typeface="Arial" pitchFamily="34" charset="0"/>
              </a:rPr>
              <a:t>Manifold</a:t>
            </a:r>
            <a:r>
              <a:rPr lang="tr-TR" sz="2000" dirty="0" smtClean="0">
                <a:ea typeface="Times New Roman" pitchFamily="18" charset="0"/>
                <a:cs typeface="Arial" pitchFamily="34" charset="0"/>
              </a:rPr>
              <a:t> boru çapı </a:t>
            </a:r>
            <a:r>
              <a:rPr lang="tr-TR" sz="2000" dirty="0" smtClean="0">
                <a:latin typeface="Symbol" pitchFamily="18" charset="2"/>
                <a:ea typeface="Times New Roman" pitchFamily="18" charset="0"/>
                <a:cs typeface="Arial" pitchFamily="34" charset="0"/>
              </a:rPr>
              <a:t>f</a:t>
            </a:r>
            <a:r>
              <a:rPr lang="tr-TR" sz="2000" dirty="0" smtClean="0">
                <a:ea typeface="Times New Roman" pitchFamily="18" charset="0"/>
                <a:cs typeface="Arial" pitchFamily="34" charset="0"/>
              </a:rPr>
              <a:t> 63 dış çaplı 6 </a:t>
            </a:r>
            <a:r>
              <a:rPr lang="tr-TR" sz="2000" dirty="0" err="1" smtClean="0">
                <a:ea typeface="Times New Roman" pitchFamily="18" charset="0"/>
                <a:cs typeface="Arial" pitchFamily="34" charset="0"/>
              </a:rPr>
              <a:t>atm</a:t>
            </a:r>
            <a:r>
              <a:rPr lang="tr-TR" sz="2000" dirty="0" smtClean="0">
                <a:ea typeface="Times New Roman" pitchFamily="18" charset="0"/>
                <a:cs typeface="Arial" pitchFamily="34" charset="0"/>
              </a:rPr>
              <a:t> işletme basıncına dayanıklı sert PVC borulardan oluşturulacaktır. </a:t>
            </a:r>
          </a:p>
        </p:txBody>
      </p:sp>
      <p:sp>
        <p:nvSpPr>
          <p:cNvPr id="12" name="11 Sağ Ayraç"/>
          <p:cNvSpPr/>
          <p:nvPr/>
        </p:nvSpPr>
        <p:spPr>
          <a:xfrm>
            <a:off x="1979712" y="2348880"/>
            <a:ext cx="216024" cy="165618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189"/>
          <p:cNvPicPr>
            <a:picLocks noChangeAspect="1" noChangeArrowheads="1"/>
          </p:cNvPicPr>
          <p:nvPr/>
        </p:nvPicPr>
        <p:blipFill>
          <a:blip r:embed="rId2" cstate="print"/>
          <a:srcRect/>
          <a:stretch>
            <a:fillRect/>
          </a:stretch>
        </p:blipFill>
        <p:spPr bwMode="auto">
          <a:xfrm>
            <a:off x="0" y="0"/>
            <a:ext cx="9144000" cy="6336337"/>
          </a:xfrm>
          <a:prstGeom prst="rect">
            <a:avLst/>
          </a:prstGeom>
          <a:noFill/>
          <a:ln w="9525">
            <a:noFill/>
            <a:miter lim="800000"/>
            <a:headEnd/>
            <a:tailEnd/>
          </a:ln>
        </p:spPr>
      </p:pic>
      <p:cxnSp>
        <p:nvCxnSpPr>
          <p:cNvPr id="9" name="8 Düz Bağlayıcı"/>
          <p:cNvCxnSpPr/>
          <p:nvPr/>
        </p:nvCxnSpPr>
        <p:spPr>
          <a:xfrm>
            <a:off x="3275856" y="2780928"/>
            <a:ext cx="2088232"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9 Düz Bağlayıcı"/>
          <p:cNvCxnSpPr/>
          <p:nvPr/>
        </p:nvCxnSpPr>
        <p:spPr>
          <a:xfrm>
            <a:off x="3275856" y="2843056"/>
            <a:ext cx="0" cy="153896"/>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Rectangle 8"/>
          <p:cNvSpPr>
            <a:spLocks noChangeArrowheads="1"/>
          </p:cNvSpPr>
          <p:nvPr/>
        </p:nvSpPr>
        <p:spPr bwMode="auto">
          <a:xfrm>
            <a:off x="1187624" y="6238268"/>
            <a:ext cx="775084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Arial" pitchFamily="34" charset="0"/>
                <a:cs typeface="Arial" pitchFamily="34" charset="0"/>
              </a:rPr>
              <a:t>Şekil 4.24. 63 mm dış çaplı 6 </a:t>
            </a:r>
            <a:r>
              <a:rPr kumimoji="0" lang="tr-TR" sz="1200" b="0" i="0" u="none" strike="noStrike" cap="none" normalizeH="0" baseline="0" dirty="0" err="1" smtClean="0">
                <a:ln>
                  <a:noFill/>
                </a:ln>
                <a:solidFill>
                  <a:schemeClr val="tx1"/>
                </a:solidFill>
                <a:effectLst/>
                <a:latin typeface="Arial" pitchFamily="34" charset="0"/>
                <a:cs typeface="Arial" pitchFamily="34" charset="0"/>
              </a:rPr>
              <a:t>atm</a:t>
            </a:r>
            <a:r>
              <a:rPr kumimoji="0" lang="tr-TR" sz="1200" b="0" i="0" u="none" strike="noStrike" cap="none" normalizeH="0" baseline="0" dirty="0" smtClean="0">
                <a:ln>
                  <a:noFill/>
                </a:ln>
                <a:solidFill>
                  <a:schemeClr val="tx1"/>
                </a:solidFill>
                <a:effectLst/>
                <a:latin typeface="Arial" pitchFamily="34" charset="0"/>
                <a:cs typeface="Arial" pitchFamily="34" charset="0"/>
              </a:rPr>
              <a:t> işletme basınçlı sert PVC </a:t>
            </a:r>
            <a:r>
              <a:rPr kumimoji="0" lang="tr-TR" sz="1200" b="0" i="0" u="none" strike="noStrike" cap="none" normalizeH="0" baseline="0" dirty="0" err="1" smtClean="0">
                <a:ln>
                  <a:noFill/>
                </a:ln>
                <a:solidFill>
                  <a:schemeClr val="tx1"/>
                </a:solidFill>
                <a:effectLst/>
                <a:latin typeface="Arial" pitchFamily="34" charset="0"/>
                <a:cs typeface="Arial" pitchFamily="34" charset="0"/>
              </a:rPr>
              <a:t>manifold</a:t>
            </a:r>
            <a:r>
              <a:rPr kumimoji="0" lang="tr-TR" sz="1200" b="0" i="0" u="none" strike="noStrike" cap="none" normalizeH="0" baseline="0" dirty="0" smtClean="0">
                <a:ln>
                  <a:noFill/>
                </a:ln>
                <a:solidFill>
                  <a:schemeClr val="tx1"/>
                </a:solidFill>
                <a:effectLst/>
                <a:latin typeface="Arial" pitchFamily="34" charset="0"/>
                <a:cs typeface="Arial" pitchFamily="34" charset="0"/>
              </a:rPr>
              <a:t> boru hatları için </a:t>
            </a:r>
            <a:r>
              <a:rPr kumimoji="0" lang="tr-TR" sz="1200" b="0" i="0" u="none" strike="noStrike" cap="none" normalizeH="0" baseline="0" dirty="0" err="1" smtClean="0">
                <a:ln>
                  <a:noFill/>
                </a:ln>
                <a:solidFill>
                  <a:schemeClr val="tx1"/>
                </a:solidFill>
                <a:effectLst/>
                <a:latin typeface="Arial" pitchFamily="34" charset="0"/>
                <a:cs typeface="Arial" pitchFamily="34" charset="0"/>
              </a:rPr>
              <a:t>eşdağılım</a:t>
            </a:r>
            <a:r>
              <a:rPr kumimoji="0" lang="tr-TR" sz="1200" b="0" i="0" u="none" strike="noStrike" cap="none" normalizeH="0" baseline="0" dirty="0" smtClean="0">
                <a:ln>
                  <a:noFill/>
                </a:ln>
                <a:solidFill>
                  <a:schemeClr val="tx1"/>
                </a:solidFill>
                <a:effectLst/>
                <a:latin typeface="Arial" pitchFamily="34" charset="0"/>
                <a:cs typeface="Arial" pitchFamily="34" charset="0"/>
              </a:rPr>
              <a:t> katsayısı grafiği</a:t>
            </a:r>
          </a:p>
        </p:txBody>
      </p:sp>
      <p:cxnSp>
        <p:nvCxnSpPr>
          <p:cNvPr id="12" name="11 Düz Bağlayıcı"/>
          <p:cNvCxnSpPr/>
          <p:nvPr/>
        </p:nvCxnSpPr>
        <p:spPr>
          <a:xfrm>
            <a:off x="4572000" y="3861048"/>
            <a:ext cx="36004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15 Düz Bağlayıcı"/>
          <p:cNvCxnSpPr/>
          <p:nvPr/>
        </p:nvCxnSpPr>
        <p:spPr>
          <a:xfrm flipV="1">
            <a:off x="4932040" y="2420888"/>
            <a:ext cx="0" cy="144016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51520" y="476672"/>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eaLnBrk="0" fontAlgn="base" hangingPunct="0">
              <a:spcBef>
                <a:spcPct val="0"/>
              </a:spcBef>
              <a:spcAft>
                <a:spcPct val="0"/>
              </a:spcAft>
            </a:pPr>
            <a:r>
              <a:rPr lang="tr-TR" sz="2000" b="1" u="sng" dirty="0" smtClean="0">
                <a:solidFill>
                  <a:srgbClr val="FF0000"/>
                </a:solidFill>
                <a:ea typeface="Times New Roman" pitchFamily="18" charset="0"/>
                <a:cs typeface="Arial" pitchFamily="34" charset="0"/>
              </a:rPr>
              <a:t>Tasarım</a:t>
            </a:r>
            <a:r>
              <a:rPr lang="tr-TR" sz="2000" b="1" dirty="0" smtClean="0">
                <a:ea typeface="Times New Roman" pitchFamily="18" charset="0"/>
                <a:cs typeface="Arial" pitchFamily="34" charset="0"/>
              </a:rPr>
              <a:t>	</a:t>
            </a:r>
            <a:endParaRPr lang="tr-TR" sz="2000" dirty="0"/>
          </a:p>
        </p:txBody>
      </p:sp>
      <p:sp>
        <p:nvSpPr>
          <p:cNvPr id="3174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tab pos="-457200" algn="l"/>
                <a:tab pos="449263" algn="l"/>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467544" y="980728"/>
            <a:ext cx="889248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ct val="0"/>
              </a:spcAft>
              <a:buClrTx/>
              <a:buSzTx/>
              <a:tabLst/>
            </a:pPr>
            <a:endParaRPr lang="tr-TR" sz="2000" dirty="0">
              <a:ea typeface="Times New Roman" pitchFamily="18" charset="0"/>
              <a:cs typeface="Arial" pitchFamily="34" charset="0"/>
            </a:endParaRPr>
          </a:p>
          <a:p>
            <a:pPr marL="457200" lvl="0" indent="-457200" algn="just" eaLnBrk="0" fontAlgn="base" hangingPunct="0">
              <a:spcBef>
                <a:spcPct val="0"/>
              </a:spcBef>
              <a:spcAft>
                <a:spcPct val="0"/>
              </a:spcAft>
            </a:pPr>
            <a:r>
              <a:rPr lang="tr-TR" sz="2000" dirty="0" smtClean="0">
                <a:ea typeface="Times New Roman" pitchFamily="18" charset="0"/>
                <a:cs typeface="Arial" pitchFamily="34" charset="0"/>
              </a:rPr>
              <a:t> </a:t>
            </a:r>
          </a:p>
          <a:p>
            <a:pPr marL="457200" lvl="0" indent="-457200" algn="just" eaLnBrk="0" fontAlgn="base" hangingPunct="0">
              <a:spcBef>
                <a:spcPct val="0"/>
              </a:spcBef>
              <a:spcAft>
                <a:spcPct val="0"/>
              </a:spcAft>
            </a:pPr>
            <a:endParaRPr lang="tr-TR" sz="2000" b="1" dirty="0" smtClean="0">
              <a:ea typeface="Times New Roman" pitchFamily="18" charset="0"/>
              <a:cs typeface="Arial" pitchFamily="34" charset="0"/>
            </a:endParaRPr>
          </a:p>
          <a:p>
            <a:pPr marL="457200" lvl="0" indent="-457200" algn="just" eaLnBrk="0" fontAlgn="base" hangingPunct="0">
              <a:spcBef>
                <a:spcPct val="0"/>
              </a:spcBef>
              <a:spcAft>
                <a:spcPct val="0"/>
              </a:spcAft>
            </a:pPr>
            <a:endParaRPr kumimoji="0" lang="tr-TR" sz="2000" b="1" i="0" u="none" strike="noStrike" cap="none" normalizeH="0" dirty="0" smtClean="0">
              <a:ln>
                <a:noFill/>
              </a:ln>
              <a:solidFill>
                <a:schemeClr val="tx1"/>
              </a:solidFill>
              <a:effectLst/>
              <a:ea typeface="Times New Roman" pitchFamily="18" charset="0"/>
              <a:cs typeface="Arial" pitchFamily="34" charset="0"/>
            </a:endParaRPr>
          </a:p>
          <a:p>
            <a:pPr lvl="0" algn="just" eaLnBrk="0" fontAlgn="base" hangingPunct="0">
              <a:spcBef>
                <a:spcPct val="0"/>
              </a:spcBef>
              <a:spcAft>
                <a:spcPct val="0"/>
              </a:spcAft>
            </a:pPr>
            <a:r>
              <a:rPr lang="tr-TR" sz="2000" b="1" dirty="0" smtClean="0">
                <a:ea typeface="Times New Roman" pitchFamily="18" charset="0"/>
                <a:cs typeface="Arial" pitchFamily="34" charset="0"/>
              </a:rPr>
              <a:t>	</a:t>
            </a:r>
            <a:endParaRPr lang="tr-TR" sz="2000" dirty="0" smtClean="0">
              <a:ea typeface="Times New Roman" pitchFamily="18" charset="0"/>
              <a:cs typeface="Arial" pitchFamily="34" charset="0"/>
            </a:endParaRPr>
          </a:p>
          <a:p>
            <a:pPr lvl="0" algn="just" eaLnBrk="0" fontAlgn="base" hangingPunct="0">
              <a:spcBef>
                <a:spcPct val="0"/>
              </a:spcBef>
              <a:spcAft>
                <a:spcPct val="0"/>
              </a:spcAft>
            </a:pPr>
            <a:endParaRPr lang="tr-TR" sz="2000" dirty="0">
              <a:cs typeface="Arial" pitchFamily="34" charset="0"/>
            </a:endParaRPr>
          </a:p>
          <a:p>
            <a:pPr lvl="0" algn="just" eaLnBrk="0" fontAlgn="base" hangingPunct="0">
              <a:spcBef>
                <a:spcPct val="0"/>
              </a:spcBef>
              <a:spcAft>
                <a:spcPct val="0"/>
              </a:spcAft>
            </a:pPr>
            <a:r>
              <a:rPr lang="tr-TR" sz="2000" dirty="0" smtClean="0">
                <a:cs typeface="Arial" pitchFamily="34" charset="0"/>
              </a:rPr>
              <a:t>	</a:t>
            </a:r>
            <a:endParaRPr lang="tr-TR" sz="2000" dirty="0"/>
          </a:p>
        </p:txBody>
      </p:sp>
      <p:sp>
        <p:nvSpPr>
          <p:cNvPr id="2663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2867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14" name="13 Dikdörtgen"/>
          <p:cNvSpPr/>
          <p:nvPr/>
        </p:nvSpPr>
        <p:spPr>
          <a:xfrm>
            <a:off x="467544" y="1124744"/>
            <a:ext cx="8136904" cy="400110"/>
          </a:xfrm>
          <a:prstGeom prst="rect">
            <a:avLst/>
          </a:prstGeom>
        </p:spPr>
        <p:txBody>
          <a:bodyPr wrap="square">
            <a:spAutoFit/>
          </a:bodyPr>
          <a:lstStyle/>
          <a:p>
            <a:r>
              <a:rPr lang="tr-TR" sz="2000" b="1" dirty="0" smtClean="0">
                <a:solidFill>
                  <a:srgbClr val="C00000"/>
                </a:solidFill>
              </a:rPr>
              <a:t>6. AŞAMA :  </a:t>
            </a:r>
            <a:r>
              <a:rPr lang="tr-TR" sz="2000" b="1" dirty="0" err="1" smtClean="0">
                <a:solidFill>
                  <a:srgbClr val="C00000"/>
                </a:solidFill>
              </a:rPr>
              <a:t>Manifold</a:t>
            </a:r>
            <a:r>
              <a:rPr lang="tr-TR" sz="2000" b="1" dirty="0" smtClean="0">
                <a:solidFill>
                  <a:srgbClr val="C00000"/>
                </a:solidFill>
              </a:rPr>
              <a:t> Boru Çapı  </a:t>
            </a:r>
            <a:endParaRPr lang="tr-TR" sz="2000" b="1" baseline="-25000" dirty="0">
              <a:solidFill>
                <a:srgbClr val="C00000"/>
              </a:solidFill>
            </a:endParaRPr>
          </a:p>
        </p:txBody>
      </p:sp>
      <p:sp>
        <p:nvSpPr>
          <p:cNvPr id="2868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2970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2970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3174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20" name="19 Dikdörtgen"/>
          <p:cNvSpPr/>
          <p:nvPr/>
        </p:nvSpPr>
        <p:spPr>
          <a:xfrm>
            <a:off x="755576" y="1844824"/>
            <a:ext cx="8136904" cy="400110"/>
          </a:xfrm>
          <a:prstGeom prst="rect">
            <a:avLst/>
          </a:prstGeom>
        </p:spPr>
        <p:txBody>
          <a:bodyPr wrap="square">
            <a:spAutoFit/>
          </a:bodyPr>
          <a:lstStyle/>
          <a:p>
            <a:r>
              <a:rPr lang="tr-TR" sz="2000" b="1" dirty="0" smtClean="0"/>
              <a:t>g) </a:t>
            </a:r>
            <a:r>
              <a:rPr lang="tr-TR" sz="2000" b="1" dirty="0" err="1" smtClean="0"/>
              <a:t>Manifold</a:t>
            </a:r>
            <a:r>
              <a:rPr lang="tr-TR" sz="2000" b="1" dirty="0" smtClean="0"/>
              <a:t>  boyunca oluşan yük kayıpları, </a:t>
            </a:r>
            <a:r>
              <a:rPr lang="tr-TR" sz="2000" b="1" dirty="0" err="1" smtClean="0">
                <a:cs typeface="Arial" pitchFamily="34" charset="0"/>
              </a:rPr>
              <a:t>h</a:t>
            </a:r>
            <a:r>
              <a:rPr lang="tr-TR" sz="2000" b="1" baseline="-25000" dirty="0" err="1" smtClean="0">
                <a:cs typeface="Arial" pitchFamily="34" charset="0"/>
              </a:rPr>
              <a:t>fm</a:t>
            </a:r>
            <a:r>
              <a:rPr lang="tr-TR" sz="2000" b="1" dirty="0" smtClean="0"/>
              <a:t> </a:t>
            </a:r>
            <a:endParaRPr lang="tr-TR" sz="2000" b="1" baseline="-25000" dirty="0"/>
          </a:p>
        </p:txBody>
      </p:sp>
      <p:sp>
        <p:nvSpPr>
          <p:cNvPr id="22" name="21 Dikdörtgen"/>
          <p:cNvSpPr/>
          <p:nvPr/>
        </p:nvSpPr>
        <p:spPr>
          <a:xfrm>
            <a:off x="683568" y="3429000"/>
            <a:ext cx="8136904" cy="400110"/>
          </a:xfrm>
          <a:prstGeom prst="rect">
            <a:avLst/>
          </a:prstGeom>
        </p:spPr>
        <p:txBody>
          <a:bodyPr wrap="square">
            <a:spAutoFit/>
          </a:bodyPr>
          <a:lstStyle/>
          <a:p>
            <a:r>
              <a:rPr lang="tr-TR" sz="2000" b="1" dirty="0" smtClean="0"/>
              <a:t>h) </a:t>
            </a:r>
            <a:r>
              <a:rPr lang="tr-TR" sz="2000" b="1" dirty="0" err="1" smtClean="0"/>
              <a:t>Manifold</a:t>
            </a:r>
            <a:r>
              <a:rPr lang="tr-TR" sz="2000" b="1" dirty="0" smtClean="0"/>
              <a:t> boyunca eğimden kaynaklanan yükseklik farkı, </a:t>
            </a:r>
            <a:r>
              <a:rPr lang="tr-TR" sz="2000" b="1" dirty="0" err="1" smtClean="0"/>
              <a:t>h</a:t>
            </a:r>
            <a:r>
              <a:rPr lang="tr-TR" sz="2000" b="1" baseline="-25000" dirty="0" err="1" smtClean="0"/>
              <a:t>gm</a:t>
            </a:r>
            <a:r>
              <a:rPr lang="tr-TR" sz="2000" b="1" dirty="0" smtClean="0"/>
              <a:t>  </a:t>
            </a:r>
            <a:endParaRPr lang="tr-TR" sz="2000" b="1" dirty="0"/>
          </a:p>
        </p:txBody>
      </p:sp>
      <p:sp>
        <p:nvSpPr>
          <p:cNvPr id="3584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553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23" name="22 Dikdörtgen"/>
          <p:cNvSpPr/>
          <p:nvPr/>
        </p:nvSpPr>
        <p:spPr>
          <a:xfrm>
            <a:off x="2339752" y="2420888"/>
            <a:ext cx="4968552" cy="400110"/>
          </a:xfrm>
          <a:prstGeom prst="rect">
            <a:avLst/>
          </a:prstGeom>
        </p:spPr>
        <p:txBody>
          <a:bodyPr wrap="square">
            <a:spAutoFit/>
          </a:bodyPr>
          <a:lstStyle/>
          <a:p>
            <a:pPr marL="457200" lvl="0" indent="-457200" algn="just" eaLnBrk="0" fontAlgn="base" hangingPunct="0">
              <a:spcBef>
                <a:spcPct val="0"/>
              </a:spcBef>
              <a:spcAft>
                <a:spcPct val="0"/>
              </a:spcAft>
            </a:pPr>
            <a:r>
              <a:rPr lang="tr-TR" sz="2000" dirty="0" smtClean="0">
                <a:ea typeface="Times New Roman" pitchFamily="18" charset="0"/>
                <a:cs typeface="Arial" pitchFamily="34" charset="0"/>
              </a:rPr>
              <a:t> </a:t>
            </a:r>
            <a:r>
              <a:rPr lang="tr-TR" sz="2000" dirty="0" err="1" smtClean="0">
                <a:ea typeface="Times New Roman" pitchFamily="18" charset="0"/>
                <a:cs typeface="Arial" pitchFamily="34" charset="0"/>
              </a:rPr>
              <a:t>h</a:t>
            </a:r>
            <a:r>
              <a:rPr lang="tr-TR" sz="2000" baseline="-25000" dirty="0" err="1" smtClean="0">
                <a:ea typeface="Times New Roman" pitchFamily="18" charset="0"/>
                <a:cs typeface="Arial" pitchFamily="34" charset="0"/>
              </a:rPr>
              <a:t>fm</a:t>
            </a:r>
            <a:r>
              <a:rPr lang="tr-TR" sz="2000" dirty="0" smtClean="0">
                <a:ea typeface="Times New Roman" pitchFamily="18" charset="0"/>
                <a:cs typeface="Arial" pitchFamily="34" charset="0"/>
              </a:rPr>
              <a:t> = 0.06 *H </a:t>
            </a:r>
            <a:r>
              <a:rPr lang="tr-TR" sz="2000" baseline="-25000" dirty="0" smtClean="0">
                <a:ea typeface="Times New Roman" pitchFamily="18" charset="0"/>
                <a:cs typeface="Arial" pitchFamily="34" charset="0"/>
              </a:rPr>
              <a:t>l </a:t>
            </a:r>
            <a:r>
              <a:rPr lang="tr-TR" sz="2000" dirty="0" smtClean="0">
                <a:ea typeface="Times New Roman" pitchFamily="18" charset="0"/>
                <a:cs typeface="Arial" pitchFamily="34" charset="0"/>
              </a:rPr>
              <a:t>= 0.06 *10.37  =0.62  m</a:t>
            </a:r>
          </a:p>
        </p:txBody>
      </p:sp>
      <p:sp>
        <p:nvSpPr>
          <p:cNvPr id="24" name="23 Dikdörtgen"/>
          <p:cNvSpPr/>
          <p:nvPr/>
        </p:nvSpPr>
        <p:spPr>
          <a:xfrm>
            <a:off x="827584" y="4293096"/>
            <a:ext cx="6120680" cy="400110"/>
          </a:xfrm>
          <a:prstGeom prst="rect">
            <a:avLst/>
          </a:prstGeom>
        </p:spPr>
        <p:txBody>
          <a:bodyPr wrap="square">
            <a:spAutoFit/>
          </a:bodyPr>
          <a:lstStyle/>
          <a:p>
            <a:pPr marL="457200" lvl="0" indent="-457200" algn="just" eaLnBrk="0" fontAlgn="base" hangingPunct="0">
              <a:spcBef>
                <a:spcPct val="0"/>
              </a:spcBef>
              <a:spcAft>
                <a:spcPct val="0"/>
              </a:spcAft>
            </a:pPr>
            <a:r>
              <a:rPr lang="tr-TR" sz="2000" dirty="0" smtClean="0">
                <a:ea typeface="Times New Roman" pitchFamily="18" charset="0"/>
                <a:cs typeface="Arial" pitchFamily="34" charset="0"/>
              </a:rPr>
              <a:t> </a:t>
            </a:r>
            <a:r>
              <a:rPr lang="tr-TR" sz="2000" dirty="0" err="1" smtClean="0">
                <a:ea typeface="Times New Roman" pitchFamily="18" charset="0"/>
                <a:cs typeface="Arial" pitchFamily="34" charset="0"/>
              </a:rPr>
              <a:t>h</a:t>
            </a:r>
            <a:r>
              <a:rPr lang="tr-TR" sz="2000" baseline="-25000" dirty="0" err="1" smtClean="0">
                <a:ea typeface="Times New Roman" pitchFamily="18" charset="0"/>
                <a:cs typeface="Arial" pitchFamily="34" charset="0"/>
              </a:rPr>
              <a:t>gm</a:t>
            </a:r>
            <a:r>
              <a:rPr lang="tr-TR" sz="2000" dirty="0" smtClean="0">
                <a:ea typeface="Times New Roman" pitchFamily="18" charset="0"/>
                <a:cs typeface="Arial" pitchFamily="34" charset="0"/>
              </a:rPr>
              <a:t> = </a:t>
            </a:r>
            <a:r>
              <a:rPr lang="tr-TR" sz="2000" dirty="0" err="1" smtClean="0">
                <a:ea typeface="Times New Roman" pitchFamily="18" charset="0"/>
                <a:cs typeface="Arial" pitchFamily="34" charset="0"/>
              </a:rPr>
              <a:t>S</a:t>
            </a:r>
            <a:r>
              <a:rPr lang="tr-TR" sz="2000" baseline="-25000" dirty="0" err="1" smtClean="0">
                <a:ea typeface="Times New Roman" pitchFamily="18" charset="0"/>
                <a:cs typeface="Arial" pitchFamily="34" charset="0"/>
              </a:rPr>
              <a:t>m</a:t>
            </a:r>
            <a:r>
              <a:rPr lang="tr-TR" sz="2000" dirty="0" smtClean="0">
                <a:ea typeface="Times New Roman" pitchFamily="18" charset="0"/>
                <a:cs typeface="Arial" pitchFamily="34" charset="0"/>
              </a:rPr>
              <a:t> *</a:t>
            </a:r>
            <a:r>
              <a:rPr lang="tr-TR" sz="2000" dirty="0" err="1" smtClean="0">
                <a:ea typeface="Times New Roman" pitchFamily="18" charset="0"/>
                <a:cs typeface="Arial" pitchFamily="34" charset="0"/>
              </a:rPr>
              <a:t>L</a:t>
            </a:r>
            <a:r>
              <a:rPr lang="tr-TR" sz="2000" baseline="-25000" dirty="0" err="1" smtClean="0">
                <a:ea typeface="Times New Roman" pitchFamily="18" charset="0"/>
                <a:cs typeface="Arial" pitchFamily="34" charset="0"/>
              </a:rPr>
              <a:t>m</a:t>
            </a:r>
            <a:r>
              <a:rPr lang="tr-TR" sz="2000" dirty="0" smtClean="0">
                <a:ea typeface="Times New Roman" pitchFamily="18" charset="0"/>
                <a:cs typeface="Arial" pitchFamily="34" charset="0"/>
              </a:rPr>
              <a:t>= 0.032*65= 2.08 m (bayır aşağı)</a:t>
            </a:r>
          </a:p>
        </p:txBody>
      </p:sp>
      <p:graphicFrame>
        <p:nvGraphicFramePr>
          <p:cNvPr id="68611" name="Object 3"/>
          <p:cNvGraphicFramePr>
            <a:graphicFrameLocks noChangeAspect="1"/>
          </p:cNvGraphicFramePr>
          <p:nvPr/>
        </p:nvGraphicFramePr>
        <p:xfrm>
          <a:off x="827584" y="2420888"/>
          <a:ext cx="1319213" cy="698227"/>
        </p:xfrm>
        <a:graphic>
          <a:graphicData uri="http://schemas.openxmlformats.org/presentationml/2006/ole">
            <mc:AlternateContent xmlns:mc="http://schemas.openxmlformats.org/markup-compatibility/2006">
              <mc:Choice xmlns:v="urn:schemas-microsoft-com:vml" Requires="v">
                <p:oleObj spid="_x0000_s68625" name="Denklem" r:id="rId4" imgW="698400" imgH="431640" progId="Equation.3">
                  <p:embed/>
                </p:oleObj>
              </mc:Choice>
              <mc:Fallback>
                <p:oleObj name="Denklem" r:id="rId4" imgW="698400" imgH="43164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2420888"/>
                        <a:ext cx="1319213" cy="69822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611560" y="1484784"/>
            <a:ext cx="8136904" cy="400110"/>
          </a:xfrm>
          <a:prstGeom prst="rect">
            <a:avLst/>
          </a:prstGeom>
        </p:spPr>
        <p:txBody>
          <a:bodyPr wrap="square">
            <a:spAutoFit/>
          </a:bodyPr>
          <a:lstStyle/>
          <a:p>
            <a:r>
              <a:rPr lang="tr-TR" sz="2000" b="1" dirty="0" smtClean="0"/>
              <a:t>i) </a:t>
            </a:r>
            <a:r>
              <a:rPr lang="tr-TR" sz="2000" b="1" dirty="0" err="1" smtClean="0"/>
              <a:t>E</a:t>
            </a:r>
            <a:r>
              <a:rPr lang="tr-TR" sz="2000" b="1" baseline="-25000" dirty="0" err="1" smtClean="0"/>
              <a:t>o</a:t>
            </a:r>
            <a:r>
              <a:rPr lang="tr-TR" sz="2000" b="1" dirty="0" smtClean="0"/>
              <a:t> ve </a:t>
            </a:r>
            <a:r>
              <a:rPr lang="tr-TR" sz="2000" b="1" dirty="0" err="1" smtClean="0"/>
              <a:t>L</a:t>
            </a:r>
            <a:r>
              <a:rPr lang="tr-TR" sz="2000" b="1" baseline="-25000" dirty="0" err="1" smtClean="0"/>
              <a:t>o</a:t>
            </a:r>
            <a:r>
              <a:rPr lang="tr-TR" sz="2000" b="1" dirty="0" smtClean="0"/>
              <a:t> boyutsuz parametreleri </a:t>
            </a:r>
            <a:endParaRPr lang="tr-TR" sz="2000" b="1" baseline="-25000" dirty="0"/>
          </a:p>
        </p:txBody>
      </p:sp>
      <p:sp>
        <p:nvSpPr>
          <p:cNvPr id="3" name="2 Dikdörtgen"/>
          <p:cNvSpPr/>
          <p:nvPr/>
        </p:nvSpPr>
        <p:spPr>
          <a:xfrm>
            <a:off x="467544" y="908720"/>
            <a:ext cx="8136904" cy="400110"/>
          </a:xfrm>
          <a:prstGeom prst="rect">
            <a:avLst/>
          </a:prstGeom>
        </p:spPr>
        <p:txBody>
          <a:bodyPr wrap="square">
            <a:spAutoFit/>
          </a:bodyPr>
          <a:lstStyle/>
          <a:p>
            <a:r>
              <a:rPr lang="tr-TR" sz="2000" b="1" dirty="0" smtClean="0">
                <a:solidFill>
                  <a:srgbClr val="C00000"/>
                </a:solidFill>
              </a:rPr>
              <a:t>6 AŞAMA :  </a:t>
            </a:r>
            <a:r>
              <a:rPr lang="tr-TR" sz="2000" b="1" dirty="0" err="1" smtClean="0">
                <a:solidFill>
                  <a:srgbClr val="C00000"/>
                </a:solidFill>
              </a:rPr>
              <a:t>Manifold</a:t>
            </a:r>
            <a:r>
              <a:rPr lang="tr-TR" sz="2000" b="1" dirty="0" smtClean="0">
                <a:solidFill>
                  <a:srgbClr val="C00000"/>
                </a:solidFill>
              </a:rPr>
              <a:t> Boru Çapı  </a:t>
            </a:r>
            <a:endParaRPr lang="tr-TR" sz="2000" b="1" baseline="-25000" dirty="0">
              <a:solidFill>
                <a:srgbClr val="C00000"/>
              </a:solidFill>
            </a:endParaRPr>
          </a:p>
        </p:txBody>
      </p:sp>
      <p:graphicFrame>
        <p:nvGraphicFramePr>
          <p:cNvPr id="4" name="3 Tablo"/>
          <p:cNvGraphicFramePr>
            <a:graphicFrameLocks noGrp="1"/>
          </p:cNvGraphicFramePr>
          <p:nvPr/>
        </p:nvGraphicFramePr>
        <p:xfrm>
          <a:off x="611560" y="2348880"/>
          <a:ext cx="6552728" cy="2880320"/>
        </p:xfrm>
        <a:graphic>
          <a:graphicData uri="http://schemas.openxmlformats.org/drawingml/2006/table">
            <a:tbl>
              <a:tblPr/>
              <a:tblGrid>
                <a:gridCol w="2688298">
                  <a:extLst>
                    <a:ext uri="{9D8B030D-6E8A-4147-A177-3AD203B41FA5}">
                      <a16:colId xmlns:a16="http://schemas.microsoft.com/office/drawing/2014/main" xmlns="" val="20000"/>
                    </a:ext>
                  </a:extLst>
                </a:gridCol>
                <a:gridCol w="2016224">
                  <a:extLst>
                    <a:ext uri="{9D8B030D-6E8A-4147-A177-3AD203B41FA5}">
                      <a16:colId xmlns:a16="http://schemas.microsoft.com/office/drawing/2014/main" xmlns="" val="20001"/>
                    </a:ext>
                  </a:extLst>
                </a:gridCol>
                <a:gridCol w="1848206">
                  <a:extLst>
                    <a:ext uri="{9D8B030D-6E8A-4147-A177-3AD203B41FA5}">
                      <a16:colId xmlns:a16="http://schemas.microsoft.com/office/drawing/2014/main" xmlns="" val="20002"/>
                    </a:ext>
                  </a:extLst>
                </a:gridCol>
              </a:tblGrid>
              <a:tr h="409825">
                <a:tc>
                  <a:txBody>
                    <a:bodyPr/>
                    <a:lstStyle/>
                    <a:p>
                      <a:pPr algn="ctr">
                        <a:spcAft>
                          <a:spcPts val="180"/>
                        </a:spcAft>
                        <a:tabLst>
                          <a:tab pos="-457200" algn="l"/>
                        </a:tabLst>
                      </a:pPr>
                      <a:r>
                        <a:rPr lang="tr-TR" sz="1100" spc="-15" dirty="0" err="1">
                          <a:latin typeface="Times New Roman"/>
                          <a:ea typeface="Times New Roman"/>
                          <a:cs typeface="Times New Roman"/>
                        </a:rPr>
                        <a:t>Lateral</a:t>
                      </a:r>
                      <a:r>
                        <a:rPr lang="tr-TR" sz="1100" spc="-15" dirty="0">
                          <a:latin typeface="Times New Roman"/>
                          <a:ea typeface="Times New Roman"/>
                          <a:cs typeface="Times New Roman"/>
                        </a:rPr>
                        <a:t> ya da </a:t>
                      </a:r>
                      <a:r>
                        <a:rPr lang="tr-TR" sz="1100" spc="-15" dirty="0" err="1">
                          <a:latin typeface="Times New Roman"/>
                          <a:ea typeface="Times New Roman"/>
                          <a:cs typeface="Times New Roman"/>
                        </a:rPr>
                        <a:t>manifold</a:t>
                      </a:r>
                      <a:endParaRPr lang="tr-TR" sz="1200" dirty="0">
                        <a:latin typeface="Times New Roman"/>
                        <a:ea typeface="Times New Roman"/>
                        <a:cs typeface="Times New Roman"/>
                      </a:endParaRPr>
                    </a:p>
                    <a:p>
                      <a:pPr algn="ctr">
                        <a:spcAft>
                          <a:spcPts val="180"/>
                        </a:spcAft>
                        <a:tabLst>
                          <a:tab pos="-457200" algn="l"/>
                        </a:tabLst>
                      </a:pPr>
                      <a:r>
                        <a:rPr lang="tr-TR" sz="1100" spc="-15" dirty="0">
                          <a:latin typeface="Times New Roman"/>
                          <a:ea typeface="Times New Roman"/>
                          <a:cs typeface="Times New Roman"/>
                        </a:rPr>
                        <a:t>eğimi, S (%)</a:t>
                      </a:r>
                      <a:endParaRPr lang="tr-TR" sz="12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80"/>
                        </a:spcAft>
                        <a:tabLst>
                          <a:tab pos="-457200" algn="l"/>
                        </a:tabLst>
                      </a:pPr>
                      <a:r>
                        <a:rPr lang="tr-TR" sz="1100" spc="-15">
                          <a:latin typeface="Times New Roman"/>
                          <a:ea typeface="Times New Roman"/>
                          <a:cs typeface="Times New Roman"/>
                        </a:rPr>
                        <a:t>Boyutsuz yük kaybı</a:t>
                      </a:r>
                      <a:endParaRPr lang="tr-TR" sz="1200">
                        <a:latin typeface="Times New Roman"/>
                        <a:ea typeface="Times New Roman"/>
                        <a:cs typeface="Times New Roman"/>
                      </a:endParaRPr>
                    </a:p>
                    <a:p>
                      <a:pPr algn="ctr">
                        <a:spcAft>
                          <a:spcPts val="180"/>
                        </a:spcAft>
                        <a:tabLst>
                          <a:tab pos="-457200" algn="l"/>
                        </a:tabLst>
                      </a:pPr>
                      <a:r>
                        <a:rPr lang="tr-TR" sz="1100" spc="-15">
                          <a:latin typeface="Times New Roman"/>
                          <a:ea typeface="Times New Roman"/>
                          <a:cs typeface="Times New Roman"/>
                        </a:rPr>
                        <a:t>oranı, E</a:t>
                      </a:r>
                      <a:r>
                        <a:rPr lang="tr-TR" sz="1100" spc="-15" baseline="-25000">
                          <a:latin typeface="Times New Roman"/>
                          <a:ea typeface="Times New Roman"/>
                          <a:cs typeface="Times New Roman"/>
                        </a:rPr>
                        <a:t>o</a:t>
                      </a:r>
                      <a:endParaRPr lang="tr-TR"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180"/>
                        </a:spcAft>
                        <a:tabLst>
                          <a:tab pos="-457200" algn="l"/>
                        </a:tabLst>
                      </a:pPr>
                      <a:r>
                        <a:rPr lang="tr-TR" sz="1100" b="0" kern="0" spc="-15">
                          <a:latin typeface="Calibri"/>
                          <a:ea typeface="Times New Roman"/>
                          <a:cs typeface="Times New Roman"/>
                        </a:rPr>
                        <a:t>Boyutsuz uzunluk</a:t>
                      </a:r>
                      <a:endParaRPr lang="tr-TR" sz="1100" b="1" kern="0">
                        <a:latin typeface="Calibri"/>
                        <a:ea typeface="Times New Roman"/>
                        <a:cs typeface="Times New Roman"/>
                      </a:endParaRPr>
                    </a:p>
                    <a:p>
                      <a:pPr algn="ctr">
                        <a:spcAft>
                          <a:spcPts val="180"/>
                        </a:spcAft>
                        <a:tabLst>
                          <a:tab pos="-457200" algn="l"/>
                        </a:tabLst>
                      </a:pPr>
                      <a:r>
                        <a:rPr lang="tr-TR" sz="1100" spc="-15">
                          <a:latin typeface="Times New Roman"/>
                          <a:ea typeface="Times New Roman"/>
                          <a:cs typeface="Times New Roman"/>
                        </a:rPr>
                        <a:t>oranı, L</a:t>
                      </a:r>
                      <a:r>
                        <a:rPr lang="tr-TR" sz="1100" spc="-15" baseline="-25000">
                          <a:latin typeface="Times New Roman"/>
                          <a:ea typeface="Times New Roman"/>
                          <a:cs typeface="Times New Roman"/>
                        </a:rPr>
                        <a:t>o</a:t>
                      </a:r>
                      <a:endParaRPr lang="tr-TR"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470495">
                <a:tc>
                  <a:txBody>
                    <a:bodyPr/>
                    <a:lstStyle/>
                    <a:p>
                      <a:pPr algn="just">
                        <a:spcBef>
                          <a:spcPts val="600"/>
                        </a:spcBef>
                        <a:spcAft>
                          <a:spcPts val="180"/>
                        </a:spcAft>
                      </a:pPr>
                      <a:r>
                        <a:rPr lang="tr-TR" sz="1100" spc="-15" dirty="0">
                          <a:latin typeface="Times New Roman"/>
                          <a:ea typeface="Times New Roman"/>
                          <a:cs typeface="Times New Roman"/>
                        </a:rPr>
                        <a:t>0.00 (eğimsiz)   </a:t>
                      </a:r>
                      <a:endParaRPr lang="tr-TR" sz="1100" dirty="0">
                        <a:latin typeface="Times New Roman"/>
                        <a:ea typeface="Times New Roman"/>
                        <a:cs typeface="Times New Roman"/>
                      </a:endParaRPr>
                    </a:p>
                    <a:p>
                      <a:pPr algn="just">
                        <a:spcBef>
                          <a:spcPts val="600"/>
                        </a:spcBef>
                        <a:spcAft>
                          <a:spcPts val="180"/>
                        </a:spcAft>
                      </a:pPr>
                      <a:r>
                        <a:rPr lang="tr-TR" sz="1100" spc="-15" dirty="0">
                          <a:latin typeface="Times New Roman"/>
                          <a:ea typeface="Times New Roman"/>
                          <a:cs typeface="Times New Roman"/>
                        </a:rPr>
                        <a:t>0.25 (bayır aşağı eğim)</a:t>
                      </a:r>
                      <a:endParaRPr lang="tr-TR" sz="1100" dirty="0">
                        <a:latin typeface="Times New Roman"/>
                        <a:ea typeface="Times New Roman"/>
                        <a:cs typeface="Times New Roman"/>
                      </a:endParaRPr>
                    </a:p>
                    <a:p>
                      <a:pPr algn="just">
                        <a:spcAft>
                          <a:spcPts val="180"/>
                        </a:spcAft>
                        <a:tabLst>
                          <a:tab pos="-457200" algn="l"/>
                        </a:tabLst>
                      </a:pPr>
                      <a:r>
                        <a:rPr lang="tr-TR" sz="1100" spc="-15" dirty="0">
                          <a:latin typeface="Times New Roman"/>
                          <a:ea typeface="Times New Roman"/>
                          <a:cs typeface="Times New Roman"/>
                        </a:rPr>
                        <a:t>0.50     “       “        “</a:t>
                      </a:r>
                      <a:endParaRPr lang="tr-TR" sz="1200" dirty="0">
                        <a:latin typeface="Times New Roman"/>
                        <a:ea typeface="Times New Roman"/>
                        <a:cs typeface="Times New Roman"/>
                      </a:endParaRPr>
                    </a:p>
                    <a:p>
                      <a:pPr algn="just">
                        <a:spcAft>
                          <a:spcPts val="180"/>
                        </a:spcAft>
                        <a:tabLst>
                          <a:tab pos="-457200" algn="l"/>
                        </a:tabLst>
                      </a:pPr>
                      <a:r>
                        <a:rPr lang="tr-TR" sz="1100" spc="-15" dirty="0">
                          <a:latin typeface="Times New Roman"/>
                          <a:ea typeface="Times New Roman"/>
                          <a:cs typeface="Times New Roman"/>
                        </a:rPr>
                        <a:t>1.00     “       “        “</a:t>
                      </a:r>
                      <a:endParaRPr lang="tr-TR" sz="1200" dirty="0">
                        <a:latin typeface="Times New Roman"/>
                        <a:ea typeface="Times New Roman"/>
                        <a:cs typeface="Times New Roman"/>
                      </a:endParaRPr>
                    </a:p>
                    <a:p>
                      <a:pPr algn="just">
                        <a:spcAft>
                          <a:spcPts val="180"/>
                        </a:spcAft>
                        <a:tabLst>
                          <a:tab pos="-457200" algn="l"/>
                        </a:tabLst>
                      </a:pPr>
                      <a:r>
                        <a:rPr lang="tr-TR" sz="1100" spc="-15" dirty="0">
                          <a:latin typeface="Times New Roman"/>
                          <a:ea typeface="Times New Roman"/>
                          <a:cs typeface="Times New Roman"/>
                        </a:rPr>
                        <a:t>2.50     “       “        “</a:t>
                      </a:r>
                      <a:endParaRPr lang="tr-TR" sz="1200" dirty="0">
                        <a:latin typeface="Times New Roman"/>
                        <a:ea typeface="Times New Roman"/>
                        <a:cs typeface="Times New Roman"/>
                      </a:endParaRPr>
                    </a:p>
                    <a:p>
                      <a:pPr algn="just">
                        <a:spcAft>
                          <a:spcPts val="180"/>
                        </a:spcAft>
                        <a:tabLst>
                          <a:tab pos="-457200" algn="l"/>
                        </a:tabLst>
                      </a:pPr>
                      <a:r>
                        <a:rPr lang="tr-TR" sz="1100" spc="-15" dirty="0">
                          <a:latin typeface="Times New Roman"/>
                          <a:ea typeface="Times New Roman"/>
                          <a:cs typeface="Times New Roman"/>
                        </a:rPr>
                        <a:t>5.00     “       “        “</a:t>
                      </a:r>
                      <a:endParaRPr lang="tr-TR" sz="1200" dirty="0">
                        <a:latin typeface="Times New Roman"/>
                        <a:ea typeface="Times New Roman"/>
                        <a:cs typeface="Times New Roman"/>
                      </a:endParaRPr>
                    </a:p>
                    <a:p>
                      <a:pPr algn="just">
                        <a:spcAft>
                          <a:spcPts val="180"/>
                        </a:spcAft>
                        <a:tabLst>
                          <a:tab pos="-457200" algn="l"/>
                        </a:tabLst>
                      </a:pPr>
                      <a:r>
                        <a:rPr lang="tr-TR" sz="1100" spc="-15" dirty="0">
                          <a:latin typeface="Times New Roman"/>
                          <a:ea typeface="Times New Roman"/>
                          <a:cs typeface="Times New Roman"/>
                        </a:rPr>
                        <a:t>0.25 (bayır yukarı eğim)</a:t>
                      </a:r>
                      <a:endParaRPr lang="tr-TR" sz="1200" dirty="0">
                        <a:latin typeface="Times New Roman"/>
                        <a:ea typeface="Times New Roman"/>
                        <a:cs typeface="Times New Roman"/>
                      </a:endParaRPr>
                    </a:p>
                    <a:p>
                      <a:pPr algn="just">
                        <a:spcAft>
                          <a:spcPts val="180"/>
                        </a:spcAft>
                        <a:tabLst>
                          <a:tab pos="-457200" algn="l"/>
                        </a:tabLst>
                      </a:pPr>
                      <a:r>
                        <a:rPr lang="tr-TR" sz="1100" spc="-15" dirty="0">
                          <a:latin typeface="Times New Roman"/>
                          <a:ea typeface="Times New Roman"/>
                          <a:cs typeface="Times New Roman"/>
                        </a:rPr>
                        <a:t>0.50     “        “        “</a:t>
                      </a:r>
                      <a:endParaRPr lang="tr-TR" sz="1200" dirty="0">
                        <a:latin typeface="Times New Roman"/>
                        <a:ea typeface="Times New Roman"/>
                        <a:cs typeface="Times New Roman"/>
                      </a:endParaRPr>
                    </a:p>
                    <a:p>
                      <a:pPr algn="just">
                        <a:spcAft>
                          <a:spcPts val="180"/>
                        </a:spcAft>
                        <a:tabLst>
                          <a:tab pos="-457200" algn="l"/>
                        </a:tabLst>
                      </a:pPr>
                      <a:r>
                        <a:rPr lang="tr-TR" sz="1100" spc="-15" dirty="0">
                          <a:latin typeface="Times New Roman"/>
                          <a:ea typeface="Times New Roman"/>
                          <a:cs typeface="Times New Roman"/>
                        </a:rPr>
                        <a:t>1.00     “        “        “</a:t>
                      </a:r>
                      <a:endParaRPr lang="tr-TR" sz="1200" dirty="0">
                        <a:latin typeface="Times New Roman"/>
                        <a:ea typeface="Times New Roman"/>
                        <a:cs typeface="Times New Roman"/>
                      </a:endParaRPr>
                    </a:p>
                    <a:p>
                      <a:pPr algn="just">
                        <a:spcAft>
                          <a:spcPts val="180"/>
                        </a:spcAft>
                        <a:tabLst>
                          <a:tab pos="-457200" algn="l"/>
                        </a:tabLst>
                      </a:pPr>
                      <a:r>
                        <a:rPr lang="tr-TR" sz="1100" spc="-15" dirty="0">
                          <a:latin typeface="Times New Roman"/>
                          <a:ea typeface="Times New Roman"/>
                          <a:cs typeface="Times New Roman"/>
                        </a:rPr>
                        <a:t>2.50     “        “        “</a:t>
                      </a:r>
                      <a:endParaRPr lang="tr-TR" sz="1200" dirty="0">
                        <a:latin typeface="Times New Roman"/>
                        <a:ea typeface="Times New Roman"/>
                        <a:cs typeface="Times New Roman"/>
                      </a:endParaRPr>
                    </a:p>
                    <a:p>
                      <a:pPr algn="just">
                        <a:spcAft>
                          <a:spcPts val="180"/>
                        </a:spcAft>
                        <a:tabLst>
                          <a:tab pos="-457200" algn="l"/>
                        </a:tabLst>
                      </a:pPr>
                      <a:r>
                        <a:rPr lang="tr-TR" sz="1100" spc="-15" dirty="0">
                          <a:latin typeface="Times New Roman"/>
                          <a:ea typeface="Times New Roman"/>
                          <a:cs typeface="Times New Roman"/>
                        </a:rPr>
                        <a:t>5.00     “        “        “</a:t>
                      </a:r>
                      <a:endParaRPr lang="tr-TR" sz="12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80"/>
                        </a:spcAft>
                        <a:tabLst>
                          <a:tab pos="-457200" algn="l"/>
                        </a:tabLst>
                      </a:pPr>
                      <a:r>
                        <a:rPr lang="tr-TR" sz="1100" spc="-15" dirty="0" smtClean="0">
                          <a:latin typeface="Times New Roman"/>
                          <a:ea typeface="Times New Roman"/>
                          <a:cs typeface="Times New Roman"/>
                        </a:rPr>
                        <a:t>0.738</a:t>
                      </a:r>
                      <a:endParaRPr lang="tr-TR" sz="1200" dirty="0">
                        <a:latin typeface="Times New Roman"/>
                        <a:ea typeface="Times New Roman"/>
                        <a:cs typeface="Times New Roman"/>
                      </a:endParaRPr>
                    </a:p>
                    <a:p>
                      <a:pPr algn="ctr">
                        <a:spcAft>
                          <a:spcPts val="180"/>
                        </a:spcAft>
                        <a:tabLst>
                          <a:tab pos="-457200" algn="l"/>
                        </a:tabLst>
                      </a:pPr>
                      <a:r>
                        <a:rPr lang="tr-TR" sz="1100" spc="-15" dirty="0" smtClean="0">
                          <a:latin typeface="Times New Roman"/>
                          <a:ea typeface="Times New Roman"/>
                          <a:cs typeface="Times New Roman"/>
                        </a:rPr>
                        <a:t>0.724</a:t>
                      </a:r>
                      <a:endParaRPr lang="tr-TR" sz="1200" dirty="0">
                        <a:latin typeface="Times New Roman"/>
                        <a:ea typeface="Times New Roman"/>
                        <a:cs typeface="Times New Roman"/>
                      </a:endParaRPr>
                    </a:p>
                    <a:p>
                      <a:pPr algn="ctr">
                        <a:spcAft>
                          <a:spcPts val="180"/>
                        </a:spcAft>
                        <a:tabLst>
                          <a:tab pos="-457200" algn="l"/>
                        </a:tabLst>
                      </a:pPr>
                      <a:r>
                        <a:rPr lang="tr-TR" sz="1100" spc="-15" dirty="0">
                          <a:latin typeface="Times New Roman"/>
                          <a:ea typeface="Times New Roman"/>
                          <a:cs typeface="Times New Roman"/>
                        </a:rPr>
                        <a:t>0.705</a:t>
                      </a:r>
                      <a:endParaRPr lang="tr-TR" sz="1200" dirty="0">
                        <a:latin typeface="Times New Roman"/>
                        <a:ea typeface="Times New Roman"/>
                        <a:cs typeface="Times New Roman"/>
                      </a:endParaRPr>
                    </a:p>
                    <a:p>
                      <a:pPr algn="ctr">
                        <a:spcAft>
                          <a:spcPts val="180"/>
                        </a:spcAft>
                        <a:tabLst>
                          <a:tab pos="-457200" algn="l"/>
                        </a:tabLst>
                      </a:pPr>
                      <a:r>
                        <a:rPr lang="tr-TR" sz="1100" spc="-15" dirty="0">
                          <a:latin typeface="Times New Roman"/>
                          <a:ea typeface="Times New Roman"/>
                          <a:cs typeface="Times New Roman"/>
                        </a:rPr>
                        <a:t>0.675</a:t>
                      </a:r>
                      <a:endParaRPr lang="tr-TR" sz="1200" dirty="0">
                        <a:latin typeface="Times New Roman"/>
                        <a:ea typeface="Times New Roman"/>
                        <a:cs typeface="Times New Roman"/>
                      </a:endParaRPr>
                    </a:p>
                    <a:p>
                      <a:pPr algn="ctr">
                        <a:spcAft>
                          <a:spcPts val="180"/>
                        </a:spcAft>
                        <a:tabLst>
                          <a:tab pos="-457200" algn="l"/>
                        </a:tabLst>
                      </a:pPr>
                      <a:r>
                        <a:rPr lang="tr-TR" sz="1100" spc="-15" dirty="0">
                          <a:latin typeface="Times New Roman"/>
                          <a:ea typeface="Times New Roman"/>
                          <a:cs typeface="Times New Roman"/>
                        </a:rPr>
                        <a:t>0.636</a:t>
                      </a:r>
                      <a:endParaRPr lang="tr-TR" sz="1200" dirty="0">
                        <a:latin typeface="Times New Roman"/>
                        <a:ea typeface="Times New Roman"/>
                        <a:cs typeface="Times New Roman"/>
                      </a:endParaRPr>
                    </a:p>
                    <a:p>
                      <a:pPr algn="ctr">
                        <a:spcAft>
                          <a:spcPts val="180"/>
                        </a:spcAft>
                        <a:tabLst>
                          <a:tab pos="-457200" algn="l"/>
                        </a:tabLst>
                      </a:pPr>
                      <a:r>
                        <a:rPr lang="tr-TR" sz="1100" spc="-15" dirty="0">
                          <a:latin typeface="Times New Roman"/>
                          <a:ea typeface="Times New Roman"/>
                          <a:cs typeface="Times New Roman"/>
                        </a:rPr>
                        <a:t>0.510</a:t>
                      </a:r>
                      <a:endParaRPr lang="tr-TR" sz="1200" dirty="0">
                        <a:latin typeface="Times New Roman"/>
                        <a:ea typeface="Times New Roman"/>
                        <a:cs typeface="Times New Roman"/>
                      </a:endParaRPr>
                    </a:p>
                    <a:p>
                      <a:pPr algn="ctr">
                        <a:spcAft>
                          <a:spcPts val="180"/>
                        </a:spcAft>
                        <a:tabLst>
                          <a:tab pos="-457200" algn="l"/>
                        </a:tabLst>
                      </a:pPr>
                      <a:r>
                        <a:rPr lang="tr-TR" sz="1100" spc="-15" dirty="0">
                          <a:latin typeface="Times New Roman"/>
                          <a:ea typeface="Times New Roman"/>
                          <a:cs typeface="Times New Roman"/>
                        </a:rPr>
                        <a:t>0.748</a:t>
                      </a:r>
                      <a:endParaRPr lang="tr-TR" sz="1200" dirty="0">
                        <a:latin typeface="Times New Roman"/>
                        <a:ea typeface="Times New Roman"/>
                        <a:cs typeface="Times New Roman"/>
                      </a:endParaRPr>
                    </a:p>
                    <a:p>
                      <a:pPr algn="ctr">
                        <a:spcAft>
                          <a:spcPts val="180"/>
                        </a:spcAft>
                        <a:tabLst>
                          <a:tab pos="-457200" algn="l"/>
                        </a:tabLst>
                      </a:pPr>
                      <a:r>
                        <a:rPr lang="tr-TR" sz="1100" spc="-15" dirty="0">
                          <a:latin typeface="Times New Roman"/>
                          <a:ea typeface="Times New Roman"/>
                          <a:cs typeface="Times New Roman"/>
                        </a:rPr>
                        <a:t>0.760</a:t>
                      </a:r>
                      <a:endParaRPr lang="tr-TR" sz="1200" dirty="0">
                        <a:latin typeface="Times New Roman"/>
                        <a:ea typeface="Times New Roman"/>
                        <a:cs typeface="Times New Roman"/>
                      </a:endParaRPr>
                    </a:p>
                    <a:p>
                      <a:pPr algn="ctr">
                        <a:spcAft>
                          <a:spcPts val="180"/>
                        </a:spcAft>
                        <a:tabLst>
                          <a:tab pos="-457200" algn="l"/>
                        </a:tabLst>
                      </a:pPr>
                      <a:r>
                        <a:rPr lang="tr-TR" sz="1100" spc="-15" dirty="0">
                          <a:latin typeface="Times New Roman"/>
                          <a:ea typeface="Times New Roman"/>
                          <a:cs typeface="Times New Roman"/>
                        </a:rPr>
                        <a:t>0.780</a:t>
                      </a:r>
                      <a:endParaRPr lang="tr-TR" sz="1200" dirty="0">
                        <a:latin typeface="Times New Roman"/>
                        <a:ea typeface="Times New Roman"/>
                        <a:cs typeface="Times New Roman"/>
                      </a:endParaRPr>
                    </a:p>
                    <a:p>
                      <a:pPr algn="ctr">
                        <a:spcAft>
                          <a:spcPts val="180"/>
                        </a:spcAft>
                        <a:tabLst>
                          <a:tab pos="-457200" algn="l"/>
                        </a:tabLst>
                      </a:pPr>
                      <a:r>
                        <a:rPr lang="tr-TR" sz="1100" spc="-15" dirty="0">
                          <a:latin typeface="Times New Roman"/>
                          <a:ea typeface="Times New Roman"/>
                          <a:cs typeface="Times New Roman"/>
                        </a:rPr>
                        <a:t>0.807</a:t>
                      </a:r>
                      <a:endParaRPr lang="tr-TR" sz="1200" dirty="0">
                        <a:latin typeface="Times New Roman"/>
                        <a:ea typeface="Times New Roman"/>
                        <a:cs typeface="Times New Roman"/>
                      </a:endParaRPr>
                    </a:p>
                    <a:p>
                      <a:pPr algn="ctr">
                        <a:spcAft>
                          <a:spcPts val="180"/>
                        </a:spcAft>
                        <a:tabLst>
                          <a:tab pos="-457200" algn="l"/>
                        </a:tabLst>
                      </a:pPr>
                      <a:r>
                        <a:rPr lang="tr-TR" sz="1100" spc="-15" dirty="0">
                          <a:latin typeface="Times New Roman"/>
                          <a:ea typeface="Times New Roman"/>
                          <a:cs typeface="Times New Roman"/>
                        </a:rPr>
                        <a:t>0.843</a:t>
                      </a:r>
                      <a:endParaRPr lang="tr-TR" sz="12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80"/>
                        </a:spcAft>
                        <a:tabLst>
                          <a:tab pos="-457200" algn="l"/>
                        </a:tabLst>
                      </a:pPr>
                      <a:r>
                        <a:rPr lang="tr-TR" sz="1100" spc="-15" dirty="0">
                          <a:latin typeface="Times New Roman"/>
                          <a:ea typeface="Times New Roman"/>
                          <a:cs typeface="Times New Roman"/>
                        </a:rPr>
                        <a:t>0.370</a:t>
                      </a:r>
                      <a:endParaRPr lang="tr-TR" sz="1200" dirty="0">
                        <a:latin typeface="Times New Roman"/>
                        <a:ea typeface="Times New Roman"/>
                        <a:cs typeface="Times New Roman"/>
                      </a:endParaRPr>
                    </a:p>
                    <a:p>
                      <a:pPr algn="ctr">
                        <a:spcAft>
                          <a:spcPts val="180"/>
                        </a:spcAft>
                        <a:tabLst>
                          <a:tab pos="-457200" algn="l"/>
                        </a:tabLst>
                      </a:pPr>
                      <a:r>
                        <a:rPr lang="tr-TR" sz="1100" spc="-15" dirty="0" smtClean="0">
                          <a:latin typeface="Times New Roman"/>
                          <a:ea typeface="Times New Roman"/>
                          <a:cs typeface="Times New Roman"/>
                        </a:rPr>
                        <a:t>0.358</a:t>
                      </a:r>
                      <a:endParaRPr lang="tr-TR" sz="1200" dirty="0">
                        <a:latin typeface="Times New Roman"/>
                        <a:ea typeface="Times New Roman"/>
                        <a:cs typeface="Times New Roman"/>
                      </a:endParaRPr>
                    </a:p>
                    <a:p>
                      <a:pPr algn="ctr">
                        <a:spcAft>
                          <a:spcPts val="180"/>
                        </a:spcAft>
                        <a:tabLst>
                          <a:tab pos="-457200" algn="l"/>
                        </a:tabLst>
                      </a:pPr>
                      <a:r>
                        <a:rPr lang="tr-TR" sz="1100" spc="-15" dirty="0">
                          <a:latin typeface="Times New Roman"/>
                          <a:ea typeface="Times New Roman"/>
                          <a:cs typeface="Times New Roman"/>
                        </a:rPr>
                        <a:t>0.346</a:t>
                      </a:r>
                      <a:endParaRPr lang="tr-TR" sz="1200" dirty="0">
                        <a:latin typeface="Times New Roman"/>
                        <a:ea typeface="Times New Roman"/>
                        <a:cs typeface="Times New Roman"/>
                      </a:endParaRPr>
                    </a:p>
                    <a:p>
                      <a:pPr algn="ctr">
                        <a:spcAft>
                          <a:spcPts val="180"/>
                        </a:spcAft>
                        <a:tabLst>
                          <a:tab pos="-457200" algn="l"/>
                        </a:tabLst>
                      </a:pPr>
                      <a:r>
                        <a:rPr lang="tr-TR" sz="1100" spc="-15" dirty="0">
                          <a:latin typeface="Times New Roman"/>
                          <a:ea typeface="Times New Roman"/>
                          <a:cs typeface="Times New Roman"/>
                        </a:rPr>
                        <a:t>0.328</a:t>
                      </a:r>
                      <a:endParaRPr lang="tr-TR" sz="1200" dirty="0">
                        <a:latin typeface="Times New Roman"/>
                        <a:ea typeface="Times New Roman"/>
                        <a:cs typeface="Times New Roman"/>
                      </a:endParaRPr>
                    </a:p>
                    <a:p>
                      <a:pPr algn="ctr">
                        <a:spcAft>
                          <a:spcPts val="180"/>
                        </a:spcAft>
                        <a:tabLst>
                          <a:tab pos="-457200" algn="l"/>
                        </a:tabLst>
                      </a:pPr>
                      <a:r>
                        <a:rPr lang="tr-TR" sz="1100" spc="-15" dirty="0">
                          <a:latin typeface="Times New Roman"/>
                          <a:ea typeface="Times New Roman"/>
                          <a:cs typeface="Times New Roman"/>
                        </a:rPr>
                        <a:t>0.288</a:t>
                      </a:r>
                      <a:endParaRPr lang="tr-TR" sz="1200" dirty="0">
                        <a:latin typeface="Times New Roman"/>
                        <a:ea typeface="Times New Roman"/>
                        <a:cs typeface="Times New Roman"/>
                      </a:endParaRPr>
                    </a:p>
                    <a:p>
                      <a:pPr algn="ctr">
                        <a:spcAft>
                          <a:spcPts val="180"/>
                        </a:spcAft>
                        <a:tabLst>
                          <a:tab pos="-457200" algn="l"/>
                        </a:tabLst>
                      </a:pPr>
                      <a:r>
                        <a:rPr lang="tr-TR" sz="1100" spc="-15" dirty="0">
                          <a:latin typeface="Times New Roman"/>
                          <a:ea typeface="Times New Roman"/>
                          <a:cs typeface="Times New Roman"/>
                        </a:rPr>
                        <a:t>0.230</a:t>
                      </a:r>
                      <a:endParaRPr lang="tr-TR" sz="1200" dirty="0">
                        <a:latin typeface="Times New Roman"/>
                        <a:ea typeface="Times New Roman"/>
                        <a:cs typeface="Times New Roman"/>
                      </a:endParaRPr>
                    </a:p>
                    <a:p>
                      <a:pPr algn="ctr">
                        <a:spcAft>
                          <a:spcPts val="180"/>
                        </a:spcAft>
                        <a:tabLst>
                          <a:tab pos="-457200" algn="l"/>
                        </a:tabLst>
                      </a:pPr>
                      <a:r>
                        <a:rPr lang="tr-TR" sz="1100" spc="-15" dirty="0">
                          <a:latin typeface="Times New Roman"/>
                          <a:ea typeface="Times New Roman"/>
                          <a:cs typeface="Times New Roman"/>
                        </a:rPr>
                        <a:t>0.380</a:t>
                      </a:r>
                      <a:endParaRPr lang="tr-TR" sz="1200" dirty="0">
                        <a:latin typeface="Times New Roman"/>
                        <a:ea typeface="Times New Roman"/>
                        <a:cs typeface="Times New Roman"/>
                      </a:endParaRPr>
                    </a:p>
                    <a:p>
                      <a:pPr algn="ctr">
                        <a:spcAft>
                          <a:spcPts val="180"/>
                        </a:spcAft>
                        <a:tabLst>
                          <a:tab pos="-457200" algn="l"/>
                        </a:tabLst>
                      </a:pPr>
                      <a:r>
                        <a:rPr lang="tr-TR" sz="1100" spc="-15" dirty="0">
                          <a:latin typeface="Times New Roman"/>
                          <a:ea typeface="Times New Roman"/>
                          <a:cs typeface="Times New Roman"/>
                        </a:rPr>
                        <a:t>0.396</a:t>
                      </a:r>
                      <a:endParaRPr lang="tr-TR" sz="1200" dirty="0">
                        <a:latin typeface="Times New Roman"/>
                        <a:ea typeface="Times New Roman"/>
                        <a:cs typeface="Times New Roman"/>
                      </a:endParaRPr>
                    </a:p>
                    <a:p>
                      <a:pPr algn="ctr">
                        <a:spcAft>
                          <a:spcPts val="180"/>
                        </a:spcAft>
                        <a:tabLst>
                          <a:tab pos="-457200" algn="l"/>
                        </a:tabLst>
                      </a:pPr>
                      <a:r>
                        <a:rPr lang="tr-TR" sz="1100" spc="-15" dirty="0">
                          <a:latin typeface="Times New Roman"/>
                          <a:ea typeface="Times New Roman"/>
                          <a:cs typeface="Times New Roman"/>
                        </a:rPr>
                        <a:t>0.414</a:t>
                      </a:r>
                      <a:endParaRPr lang="tr-TR" sz="1200" dirty="0">
                        <a:latin typeface="Times New Roman"/>
                        <a:ea typeface="Times New Roman"/>
                        <a:cs typeface="Times New Roman"/>
                      </a:endParaRPr>
                    </a:p>
                    <a:p>
                      <a:pPr algn="ctr">
                        <a:spcAft>
                          <a:spcPts val="180"/>
                        </a:spcAft>
                        <a:tabLst>
                          <a:tab pos="-457200" algn="l"/>
                        </a:tabLst>
                      </a:pPr>
                      <a:r>
                        <a:rPr lang="tr-TR" sz="1100" spc="-15" dirty="0">
                          <a:latin typeface="Times New Roman"/>
                          <a:ea typeface="Times New Roman"/>
                          <a:cs typeface="Times New Roman"/>
                        </a:rPr>
                        <a:t>0.436</a:t>
                      </a:r>
                      <a:endParaRPr lang="tr-TR" sz="1200" dirty="0">
                        <a:latin typeface="Times New Roman"/>
                        <a:ea typeface="Times New Roman"/>
                        <a:cs typeface="Times New Roman"/>
                      </a:endParaRPr>
                    </a:p>
                    <a:p>
                      <a:pPr algn="ctr">
                        <a:spcAft>
                          <a:spcPts val="180"/>
                        </a:spcAft>
                        <a:tabLst>
                          <a:tab pos="-457200" algn="l"/>
                        </a:tabLst>
                      </a:pPr>
                      <a:r>
                        <a:rPr lang="tr-TR" sz="1100" spc="-15" dirty="0">
                          <a:latin typeface="Times New Roman"/>
                          <a:ea typeface="Times New Roman"/>
                          <a:cs typeface="Times New Roman"/>
                        </a:rPr>
                        <a:t>0.468</a:t>
                      </a:r>
                      <a:endParaRPr lang="tr-TR" sz="12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62465" name="Rectangle 1"/>
          <p:cNvSpPr>
            <a:spLocks noChangeArrowheads="1"/>
          </p:cNvSpPr>
          <p:nvPr/>
        </p:nvSpPr>
        <p:spPr bwMode="auto">
          <a:xfrm>
            <a:off x="683568" y="1988840"/>
            <a:ext cx="5622052" cy="284021"/>
          </a:xfrm>
          <a:prstGeom prst="rect">
            <a:avLst/>
          </a:prstGeom>
          <a:noFill/>
          <a:ln w="9525">
            <a:noFill/>
            <a:miter lim="800000"/>
            <a:headEnd/>
            <a:tailEnd/>
          </a:ln>
          <a:effectLst/>
        </p:spPr>
        <p:txBody>
          <a:bodyPr vert="horz" wrap="none" lIns="91440" tIns="76176" rIns="91440" bIns="22218"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tr-T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Çizelge 4.4  </a:t>
            </a:r>
            <a:r>
              <a:rPr kumimoji="0" lang="tr-TR"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Lateral</a:t>
            </a:r>
            <a:r>
              <a:rPr kumimoji="0" lang="tr-T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ve </a:t>
            </a:r>
            <a:r>
              <a:rPr kumimoji="0" lang="tr-TR"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manifold</a:t>
            </a:r>
            <a:r>
              <a:rPr kumimoji="0" lang="tr-T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boru hatları için </a:t>
            </a:r>
            <a:r>
              <a:rPr kumimoji="0" lang="tr-TR"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a:t>
            </a:r>
            <a:r>
              <a:rPr kumimoji="0" lang="tr-TR" sz="1200" b="0" i="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o</a:t>
            </a:r>
            <a:r>
              <a:rPr kumimoji="0" lang="tr-T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ve </a:t>
            </a:r>
            <a:r>
              <a:rPr kumimoji="0" lang="tr-TR"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a:t>
            </a:r>
            <a:r>
              <a:rPr kumimoji="0" lang="tr-TR" sz="1200" b="0" i="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o</a:t>
            </a:r>
            <a:r>
              <a:rPr kumimoji="0" lang="tr-T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boyutsuz parametreleri</a:t>
            </a:r>
            <a:endParaRPr kumimoji="0" lang="tr-TR"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6 Dikdörtgen"/>
          <p:cNvSpPr/>
          <p:nvPr/>
        </p:nvSpPr>
        <p:spPr>
          <a:xfrm>
            <a:off x="539552" y="5301208"/>
            <a:ext cx="6912768" cy="400110"/>
          </a:xfrm>
          <a:prstGeom prst="rect">
            <a:avLst/>
          </a:prstGeom>
        </p:spPr>
        <p:txBody>
          <a:bodyPr wrap="square">
            <a:spAutoFit/>
          </a:bodyPr>
          <a:lstStyle/>
          <a:p>
            <a:pPr marL="457200" lvl="0" indent="-457200" algn="just" eaLnBrk="0" fontAlgn="base" hangingPunct="0">
              <a:spcBef>
                <a:spcPct val="0"/>
              </a:spcBef>
              <a:spcAft>
                <a:spcPct val="0"/>
              </a:spcAft>
            </a:pPr>
            <a:r>
              <a:rPr lang="tr-TR" sz="2000" b="1" dirty="0" err="1" smtClean="0">
                <a:ea typeface="Times New Roman" pitchFamily="18" charset="0"/>
                <a:cs typeface="Arial" pitchFamily="34" charset="0"/>
              </a:rPr>
              <a:t>S</a:t>
            </a:r>
            <a:r>
              <a:rPr lang="tr-TR" sz="2000" b="1" baseline="-25000" dirty="0" err="1" smtClean="0">
                <a:ea typeface="Times New Roman" pitchFamily="18" charset="0"/>
                <a:cs typeface="Arial" pitchFamily="34" charset="0"/>
              </a:rPr>
              <a:t>m</a:t>
            </a:r>
            <a:r>
              <a:rPr lang="tr-TR" sz="2000" b="1" baseline="-25000" dirty="0" smtClean="0">
                <a:ea typeface="Times New Roman" pitchFamily="18" charset="0"/>
                <a:cs typeface="Arial" pitchFamily="34" charset="0"/>
              </a:rPr>
              <a:t> </a:t>
            </a:r>
            <a:r>
              <a:rPr lang="tr-TR" sz="2000" b="1" dirty="0" smtClean="0">
                <a:ea typeface="Times New Roman" pitchFamily="18" charset="0"/>
                <a:cs typeface="Arial" pitchFamily="34" charset="0"/>
              </a:rPr>
              <a:t>= % 3.2 bayır aşağı için </a:t>
            </a:r>
            <a:r>
              <a:rPr lang="tr-TR" sz="2000" b="1" dirty="0" err="1" smtClean="0">
                <a:ea typeface="Times New Roman" pitchFamily="18" charset="0"/>
                <a:cs typeface="Arial" pitchFamily="34" charset="0"/>
              </a:rPr>
              <a:t>E</a:t>
            </a:r>
            <a:r>
              <a:rPr lang="tr-TR" sz="2000" b="1" baseline="-25000" dirty="0" err="1" smtClean="0">
                <a:ea typeface="Times New Roman" pitchFamily="18" charset="0"/>
                <a:cs typeface="Arial" pitchFamily="34" charset="0"/>
              </a:rPr>
              <a:t>o</a:t>
            </a:r>
            <a:r>
              <a:rPr lang="tr-TR" sz="2000" b="1" dirty="0" smtClean="0">
                <a:ea typeface="Times New Roman" pitchFamily="18" charset="0"/>
                <a:cs typeface="Arial" pitchFamily="34" charset="0"/>
              </a:rPr>
              <a:t> = 0.601, </a:t>
            </a:r>
            <a:r>
              <a:rPr lang="tr-TR" sz="2000" b="1" dirty="0" err="1" smtClean="0">
                <a:ea typeface="Times New Roman" pitchFamily="18" charset="0"/>
                <a:cs typeface="Arial" pitchFamily="34" charset="0"/>
              </a:rPr>
              <a:t>L</a:t>
            </a:r>
            <a:r>
              <a:rPr lang="tr-TR" sz="2000" b="1" baseline="-25000" dirty="0" err="1" smtClean="0">
                <a:ea typeface="Times New Roman" pitchFamily="18" charset="0"/>
                <a:cs typeface="Arial" pitchFamily="34" charset="0"/>
              </a:rPr>
              <a:t>o</a:t>
            </a:r>
            <a:r>
              <a:rPr lang="tr-TR" sz="2000" b="1" dirty="0" smtClean="0">
                <a:ea typeface="Times New Roman" pitchFamily="18" charset="0"/>
                <a:cs typeface="Arial" pitchFamily="34" charset="0"/>
              </a:rPr>
              <a:t> = 0.272  </a:t>
            </a:r>
          </a:p>
        </p:txBody>
      </p:sp>
      <p:sp>
        <p:nvSpPr>
          <p:cNvPr id="8" name="Rectangle 1"/>
          <p:cNvSpPr>
            <a:spLocks noChangeArrowheads="1"/>
          </p:cNvSpPr>
          <p:nvPr/>
        </p:nvSpPr>
        <p:spPr bwMode="auto">
          <a:xfrm>
            <a:off x="251520" y="476672"/>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eaLnBrk="0" fontAlgn="base" hangingPunct="0">
              <a:spcBef>
                <a:spcPct val="0"/>
              </a:spcBef>
              <a:spcAft>
                <a:spcPct val="0"/>
              </a:spcAft>
            </a:pPr>
            <a:r>
              <a:rPr lang="tr-TR" sz="2000" b="1" u="sng" dirty="0" smtClean="0">
                <a:solidFill>
                  <a:srgbClr val="FF0000"/>
                </a:solidFill>
                <a:ea typeface="Times New Roman" pitchFamily="18" charset="0"/>
                <a:cs typeface="Arial" pitchFamily="34" charset="0"/>
              </a:rPr>
              <a:t>Tasarım</a:t>
            </a:r>
            <a:r>
              <a:rPr lang="tr-TR" sz="2000" b="1" dirty="0" smtClean="0">
                <a:ea typeface="Times New Roman" pitchFamily="18" charset="0"/>
                <a:cs typeface="Arial" pitchFamily="34" charset="0"/>
              </a:rPr>
              <a:t>	</a:t>
            </a:r>
            <a:endParaRPr lang="tr-TR" sz="20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611560" y="1484784"/>
            <a:ext cx="8136904" cy="400110"/>
          </a:xfrm>
          <a:prstGeom prst="rect">
            <a:avLst/>
          </a:prstGeom>
        </p:spPr>
        <p:txBody>
          <a:bodyPr wrap="square">
            <a:spAutoFit/>
          </a:bodyPr>
          <a:lstStyle/>
          <a:p>
            <a:r>
              <a:rPr lang="tr-TR" sz="2000" b="1" dirty="0" smtClean="0"/>
              <a:t>j) </a:t>
            </a:r>
            <a:r>
              <a:rPr lang="tr-TR" sz="2000" b="1" dirty="0" err="1" smtClean="0"/>
              <a:t>Manifold</a:t>
            </a:r>
            <a:r>
              <a:rPr lang="tr-TR" sz="2000" b="1" dirty="0" smtClean="0"/>
              <a:t> giriş basıncı, </a:t>
            </a:r>
            <a:r>
              <a:rPr lang="tr-TR" sz="2000" b="1" dirty="0" err="1" smtClean="0"/>
              <a:t>H</a:t>
            </a:r>
            <a:r>
              <a:rPr lang="tr-TR" sz="2000" b="1" baseline="-25000" dirty="0" err="1" smtClean="0"/>
              <a:t>l</a:t>
            </a:r>
            <a:r>
              <a:rPr lang="tr-TR" sz="2000" b="1" dirty="0" smtClean="0"/>
              <a:t> </a:t>
            </a:r>
            <a:endParaRPr lang="tr-TR" sz="2000" b="1" baseline="-25000" dirty="0"/>
          </a:p>
        </p:txBody>
      </p:sp>
      <p:sp>
        <p:nvSpPr>
          <p:cNvPr id="3" name="2 Dikdörtgen"/>
          <p:cNvSpPr/>
          <p:nvPr/>
        </p:nvSpPr>
        <p:spPr>
          <a:xfrm>
            <a:off x="467544" y="908720"/>
            <a:ext cx="8136904" cy="400110"/>
          </a:xfrm>
          <a:prstGeom prst="rect">
            <a:avLst/>
          </a:prstGeom>
        </p:spPr>
        <p:txBody>
          <a:bodyPr wrap="square">
            <a:spAutoFit/>
          </a:bodyPr>
          <a:lstStyle/>
          <a:p>
            <a:r>
              <a:rPr lang="tr-TR" sz="2000" b="1" dirty="0" smtClean="0">
                <a:solidFill>
                  <a:srgbClr val="C00000"/>
                </a:solidFill>
              </a:rPr>
              <a:t>6. AŞAMA :  </a:t>
            </a:r>
            <a:r>
              <a:rPr lang="tr-TR" sz="2000" b="1" dirty="0" err="1" smtClean="0">
                <a:solidFill>
                  <a:srgbClr val="C00000"/>
                </a:solidFill>
              </a:rPr>
              <a:t>Manifold</a:t>
            </a:r>
            <a:r>
              <a:rPr lang="tr-TR" sz="2000" b="1" dirty="0" smtClean="0">
                <a:solidFill>
                  <a:srgbClr val="C00000"/>
                </a:solidFill>
              </a:rPr>
              <a:t>  Boru Çapı  </a:t>
            </a:r>
            <a:endParaRPr lang="tr-TR" sz="2000" b="1" baseline="-25000" dirty="0">
              <a:solidFill>
                <a:srgbClr val="C00000"/>
              </a:solidFill>
            </a:endParaRPr>
          </a:p>
        </p:txBody>
      </p:sp>
      <p:sp>
        <p:nvSpPr>
          <p:cNvPr id="8" name="Rectangle 1"/>
          <p:cNvSpPr>
            <a:spLocks noChangeArrowheads="1"/>
          </p:cNvSpPr>
          <p:nvPr/>
        </p:nvSpPr>
        <p:spPr bwMode="auto">
          <a:xfrm>
            <a:off x="251520" y="476672"/>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eaLnBrk="0" fontAlgn="base" hangingPunct="0">
              <a:spcBef>
                <a:spcPct val="0"/>
              </a:spcBef>
              <a:spcAft>
                <a:spcPct val="0"/>
              </a:spcAft>
            </a:pPr>
            <a:r>
              <a:rPr lang="tr-TR" sz="2000" b="1" u="sng" dirty="0" smtClean="0">
                <a:solidFill>
                  <a:srgbClr val="FF0000"/>
                </a:solidFill>
                <a:ea typeface="Times New Roman" pitchFamily="18" charset="0"/>
                <a:cs typeface="Arial" pitchFamily="34" charset="0"/>
              </a:rPr>
              <a:t>Tasarım</a:t>
            </a:r>
            <a:r>
              <a:rPr lang="tr-TR" sz="2000" b="1" dirty="0" smtClean="0">
                <a:ea typeface="Times New Roman" pitchFamily="18" charset="0"/>
                <a:cs typeface="Arial" pitchFamily="34" charset="0"/>
              </a:rPr>
              <a:t>	</a:t>
            </a:r>
            <a:endParaRPr lang="tr-TR" sz="2000" dirty="0"/>
          </a:p>
        </p:txBody>
      </p:sp>
      <p:sp>
        <p:nvSpPr>
          <p:cNvPr id="645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64513" name="Object 1"/>
          <p:cNvGraphicFramePr>
            <a:graphicFrameLocks noChangeAspect="1"/>
          </p:cNvGraphicFramePr>
          <p:nvPr/>
        </p:nvGraphicFramePr>
        <p:xfrm>
          <a:off x="495300" y="2133600"/>
          <a:ext cx="8048625" cy="503238"/>
        </p:xfrm>
        <a:graphic>
          <a:graphicData uri="http://schemas.openxmlformats.org/presentationml/2006/ole">
            <mc:AlternateContent xmlns:mc="http://schemas.openxmlformats.org/markup-compatibility/2006">
              <mc:Choice xmlns:v="urn:schemas-microsoft-com:vml" Requires="v">
                <p:oleObj spid="_x0000_s163856" name="Denklem" r:id="rId3" imgW="4076640" imgH="241200" progId="Equation.3">
                  <p:embed/>
                </p:oleObj>
              </mc:Choice>
              <mc:Fallback>
                <p:oleObj name="Denklem" r:id="rId3" imgW="4076640" imgH="241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 y="2133600"/>
                        <a:ext cx="8048625" cy="503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1" name="10 Düz Bağlayıcı"/>
          <p:cNvCxnSpPr/>
          <p:nvPr/>
        </p:nvCxnSpPr>
        <p:spPr>
          <a:xfrm>
            <a:off x="6156176" y="2348880"/>
            <a:ext cx="72008"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11 Dikdörtgen"/>
          <p:cNvSpPr/>
          <p:nvPr/>
        </p:nvSpPr>
        <p:spPr>
          <a:xfrm>
            <a:off x="8100392" y="2132856"/>
            <a:ext cx="1333320" cy="461665"/>
          </a:xfrm>
          <a:prstGeom prst="rect">
            <a:avLst/>
          </a:prstGeom>
        </p:spPr>
        <p:txBody>
          <a:bodyPr wrap="square">
            <a:spAutoFit/>
          </a:bodyPr>
          <a:lstStyle/>
          <a:p>
            <a:pPr marL="457200" lvl="0" indent="-457200" algn="just" eaLnBrk="0" fontAlgn="base" hangingPunct="0">
              <a:spcBef>
                <a:spcPct val="0"/>
              </a:spcBef>
              <a:spcAft>
                <a:spcPct val="0"/>
              </a:spcAft>
            </a:pPr>
            <a:r>
              <a:rPr lang="tr-TR" sz="2400" b="1" dirty="0" smtClean="0">
                <a:ea typeface="Times New Roman" pitchFamily="18" charset="0"/>
                <a:cs typeface="Arial" pitchFamily="34" charset="0"/>
              </a:rPr>
              <a:t>	</a:t>
            </a:r>
            <a:r>
              <a:rPr lang="tr-TR" sz="2400" dirty="0" smtClean="0">
                <a:ea typeface="Times New Roman" pitchFamily="18" charset="0"/>
                <a:cs typeface="Arial" pitchFamily="34" charset="0"/>
              </a:rPr>
              <a:t>m</a:t>
            </a:r>
          </a:p>
        </p:txBody>
      </p:sp>
      <p:sp>
        <p:nvSpPr>
          <p:cNvPr id="13" name="12 Dikdörtgen"/>
          <p:cNvSpPr/>
          <p:nvPr/>
        </p:nvSpPr>
        <p:spPr>
          <a:xfrm>
            <a:off x="467544" y="2708920"/>
            <a:ext cx="8136904" cy="400110"/>
          </a:xfrm>
          <a:prstGeom prst="rect">
            <a:avLst/>
          </a:prstGeom>
        </p:spPr>
        <p:txBody>
          <a:bodyPr wrap="square">
            <a:spAutoFit/>
          </a:bodyPr>
          <a:lstStyle/>
          <a:p>
            <a:r>
              <a:rPr lang="tr-TR" sz="2000" b="1" dirty="0" smtClean="0"/>
              <a:t>k) Ana boru hattında istenen basınç </a:t>
            </a:r>
            <a:endParaRPr lang="tr-TR" sz="2000" b="1" baseline="-25000" dirty="0"/>
          </a:p>
        </p:txBody>
      </p:sp>
      <p:sp>
        <p:nvSpPr>
          <p:cNvPr id="21" name="20 Dikdörtgen"/>
          <p:cNvSpPr/>
          <p:nvPr/>
        </p:nvSpPr>
        <p:spPr>
          <a:xfrm>
            <a:off x="467544" y="3284984"/>
            <a:ext cx="7632848" cy="461665"/>
          </a:xfrm>
          <a:prstGeom prst="rect">
            <a:avLst/>
          </a:prstGeom>
        </p:spPr>
        <p:txBody>
          <a:bodyPr wrap="square">
            <a:spAutoFit/>
          </a:bodyPr>
          <a:lstStyle/>
          <a:p>
            <a:pPr marL="457200" lvl="0" indent="-457200" algn="just" eaLnBrk="0" fontAlgn="base" hangingPunct="0">
              <a:spcBef>
                <a:spcPct val="0"/>
              </a:spcBef>
              <a:spcAft>
                <a:spcPct val="0"/>
              </a:spcAft>
            </a:pPr>
            <a:r>
              <a:rPr lang="tr-TR" sz="2400" dirty="0" smtClean="0">
                <a:ea typeface="Times New Roman" pitchFamily="18" charset="0"/>
                <a:cs typeface="Arial" pitchFamily="34" charset="0"/>
              </a:rPr>
              <a:t>H</a:t>
            </a:r>
            <a:r>
              <a:rPr lang="tr-TR" sz="2400" baseline="-25000" dirty="0" smtClean="0">
                <a:ea typeface="Times New Roman" pitchFamily="18" charset="0"/>
                <a:cs typeface="Arial" pitchFamily="34" charset="0"/>
              </a:rPr>
              <a:t>a </a:t>
            </a:r>
            <a:r>
              <a:rPr lang="tr-TR" sz="2400" dirty="0" smtClean="0">
                <a:ea typeface="Times New Roman" pitchFamily="18" charset="0"/>
                <a:cs typeface="Arial" pitchFamily="34" charset="0"/>
              </a:rPr>
              <a:t>= H</a:t>
            </a:r>
            <a:r>
              <a:rPr lang="tr-TR" sz="2400" baseline="-25000" dirty="0" smtClean="0">
                <a:ea typeface="Times New Roman" pitchFamily="18" charset="0"/>
                <a:cs typeface="Arial" pitchFamily="34" charset="0"/>
              </a:rPr>
              <a:t>m</a:t>
            </a:r>
            <a:r>
              <a:rPr lang="tr-TR" sz="2400" dirty="0" smtClean="0">
                <a:ea typeface="Times New Roman" pitchFamily="18" charset="0"/>
                <a:cs typeface="Arial" pitchFamily="34" charset="0"/>
              </a:rPr>
              <a:t> + </a:t>
            </a:r>
            <a:r>
              <a:rPr lang="tr-TR" sz="2400" dirty="0" err="1" smtClean="0">
                <a:ea typeface="Times New Roman" pitchFamily="18" charset="0"/>
                <a:cs typeface="Arial" pitchFamily="34" charset="0"/>
              </a:rPr>
              <a:t>h</a:t>
            </a:r>
            <a:r>
              <a:rPr lang="tr-TR" sz="2400" baseline="-25000" dirty="0" err="1" smtClean="0">
                <a:ea typeface="Times New Roman" pitchFamily="18" charset="0"/>
                <a:cs typeface="Arial" pitchFamily="34" charset="0"/>
              </a:rPr>
              <a:t>y</a:t>
            </a:r>
            <a:r>
              <a:rPr lang="tr-TR" sz="2400" dirty="0" smtClean="0">
                <a:ea typeface="Times New Roman" pitchFamily="18" charset="0"/>
                <a:cs typeface="Arial" pitchFamily="34" charset="0"/>
              </a:rPr>
              <a:t> = 10.18 + 1.00 = 11.18 m </a:t>
            </a:r>
            <a:r>
              <a:rPr lang="tr-TR" sz="2400" dirty="0" smtClean="0">
                <a:ea typeface="Times New Roman" pitchFamily="18" charset="0"/>
                <a:cs typeface="Arial" pitchFamily="34" charset="0"/>
                <a:sym typeface="Symbol"/>
              </a:rPr>
              <a:t> 11 m</a:t>
            </a:r>
            <a:endParaRPr lang="tr-TR" sz="2400" dirty="0" smtClean="0">
              <a:ea typeface="Times New Roman" pitchFamily="18" charset="0"/>
              <a:cs typeface="Arial" pitchFamily="34" charset="0"/>
            </a:endParaRPr>
          </a:p>
        </p:txBody>
      </p:sp>
      <p:sp>
        <p:nvSpPr>
          <p:cNvPr id="26" name="25 Dikdörtgen"/>
          <p:cNvSpPr/>
          <p:nvPr/>
        </p:nvSpPr>
        <p:spPr>
          <a:xfrm>
            <a:off x="467544" y="4005064"/>
            <a:ext cx="8280920" cy="830997"/>
          </a:xfrm>
          <a:prstGeom prst="rect">
            <a:avLst/>
          </a:prstGeom>
        </p:spPr>
        <p:txBody>
          <a:bodyPr wrap="square">
            <a:spAutoFit/>
          </a:bodyPr>
          <a:lstStyle/>
          <a:p>
            <a:pPr marL="457200" lvl="0" indent="-457200" algn="just" eaLnBrk="0" fontAlgn="base" hangingPunct="0">
              <a:spcBef>
                <a:spcPct val="0"/>
              </a:spcBef>
              <a:spcAft>
                <a:spcPct val="0"/>
              </a:spcAft>
            </a:pPr>
            <a:r>
              <a:rPr lang="tr-TR" sz="2400" b="1" dirty="0" smtClean="0">
                <a:ea typeface="Times New Roman" pitchFamily="18" charset="0"/>
                <a:cs typeface="Arial" pitchFamily="34" charset="0"/>
              </a:rPr>
              <a:t>	</a:t>
            </a:r>
            <a:r>
              <a:rPr lang="tr-TR" sz="2200" dirty="0" smtClean="0">
                <a:ea typeface="Times New Roman" pitchFamily="18" charset="0"/>
                <a:cs typeface="Arial" pitchFamily="34" charset="0"/>
              </a:rPr>
              <a:t>Proje alanında yükseklik değişimleri çok fazla olmadığından basınç regülatörüne ihtiyaç bulunmamaktadır. </a:t>
            </a:r>
          </a:p>
        </p:txBody>
      </p:sp>
      <p:sp>
        <p:nvSpPr>
          <p:cNvPr id="14" name="13 Dikdörtgen"/>
          <p:cNvSpPr/>
          <p:nvPr/>
        </p:nvSpPr>
        <p:spPr>
          <a:xfrm>
            <a:off x="539552" y="5085184"/>
            <a:ext cx="8136904" cy="400110"/>
          </a:xfrm>
          <a:prstGeom prst="rect">
            <a:avLst/>
          </a:prstGeom>
        </p:spPr>
        <p:txBody>
          <a:bodyPr wrap="square">
            <a:spAutoFit/>
          </a:bodyPr>
          <a:lstStyle/>
          <a:p>
            <a:r>
              <a:rPr lang="tr-TR" sz="2000" b="1" dirty="0" smtClean="0">
                <a:solidFill>
                  <a:srgbClr val="C00000"/>
                </a:solidFill>
              </a:rPr>
              <a:t>7. AŞAMA :  Sistem Debisi</a:t>
            </a:r>
            <a:endParaRPr lang="tr-TR" sz="2000" b="1" baseline="-25000" dirty="0">
              <a:solidFill>
                <a:srgbClr val="C00000"/>
              </a:solidFill>
            </a:endParaRPr>
          </a:p>
        </p:txBody>
      </p:sp>
      <p:sp>
        <p:nvSpPr>
          <p:cNvPr id="15" name="14 Dikdörtgen"/>
          <p:cNvSpPr/>
          <p:nvPr/>
        </p:nvSpPr>
        <p:spPr>
          <a:xfrm>
            <a:off x="611560" y="5733256"/>
            <a:ext cx="7056784" cy="707886"/>
          </a:xfrm>
          <a:prstGeom prst="rect">
            <a:avLst/>
          </a:prstGeom>
        </p:spPr>
        <p:txBody>
          <a:bodyPr wrap="square">
            <a:spAutoFit/>
          </a:bodyPr>
          <a:lstStyle/>
          <a:p>
            <a:pPr marL="457200" lvl="0" indent="-457200" algn="just" eaLnBrk="0" fontAlgn="base" hangingPunct="0">
              <a:spcBef>
                <a:spcPct val="0"/>
              </a:spcBef>
              <a:spcAft>
                <a:spcPct val="0"/>
              </a:spcAft>
            </a:pPr>
            <a:r>
              <a:rPr lang="tr-TR" sz="2000" dirty="0" smtClean="0">
                <a:ea typeface="Times New Roman" pitchFamily="18" charset="0"/>
                <a:cs typeface="Arial" pitchFamily="34" charset="0"/>
              </a:rPr>
              <a:t>Q = </a:t>
            </a:r>
            <a:r>
              <a:rPr lang="tr-TR" sz="2000" dirty="0" err="1" smtClean="0">
                <a:ea typeface="Times New Roman" pitchFamily="18" charset="0"/>
                <a:cs typeface="Arial" pitchFamily="34" charset="0"/>
              </a:rPr>
              <a:t>Q</a:t>
            </a:r>
            <a:r>
              <a:rPr lang="tr-TR" sz="2000" baseline="-25000" dirty="0" err="1" smtClean="0">
                <a:ea typeface="Times New Roman" pitchFamily="18" charset="0"/>
                <a:cs typeface="Arial" pitchFamily="34" charset="0"/>
              </a:rPr>
              <a:t>m</a:t>
            </a:r>
            <a:r>
              <a:rPr lang="tr-TR" sz="2000" dirty="0" smtClean="0">
                <a:ea typeface="Times New Roman" pitchFamily="18" charset="0"/>
                <a:cs typeface="Arial" pitchFamily="34" charset="0"/>
              </a:rPr>
              <a:t> = 3.1 L/s</a:t>
            </a:r>
          </a:p>
          <a:p>
            <a:pPr marL="457200" lvl="0" indent="-457200" algn="just" eaLnBrk="0" fontAlgn="base" hangingPunct="0">
              <a:spcBef>
                <a:spcPct val="0"/>
              </a:spcBef>
              <a:spcAft>
                <a:spcPct val="0"/>
              </a:spcAft>
            </a:pPr>
            <a:r>
              <a:rPr lang="tr-TR" sz="2000" dirty="0" smtClean="0">
                <a:ea typeface="Times New Roman" pitchFamily="18" charset="0"/>
                <a:cs typeface="Arial" pitchFamily="34" charset="0"/>
              </a:rPr>
              <a:t>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179512" y="620688"/>
            <a:ext cx="3888432" cy="400110"/>
          </a:xfrm>
          <a:prstGeom prst="rect">
            <a:avLst/>
          </a:prstGeom>
        </p:spPr>
        <p:txBody>
          <a:bodyPr wrap="square">
            <a:spAutoFit/>
          </a:bodyPr>
          <a:lstStyle/>
          <a:p>
            <a:r>
              <a:rPr lang="tr-TR" sz="2000" b="1" dirty="0" smtClean="0">
                <a:solidFill>
                  <a:srgbClr val="C00000"/>
                </a:solidFill>
              </a:rPr>
              <a:t>8. AŞAMA :  Ana Boru Çapı </a:t>
            </a:r>
            <a:endParaRPr lang="tr-TR" sz="2000" b="1" baseline="-25000" dirty="0">
              <a:solidFill>
                <a:srgbClr val="C00000"/>
              </a:solidFill>
            </a:endParaRPr>
          </a:p>
        </p:txBody>
      </p:sp>
      <p:sp>
        <p:nvSpPr>
          <p:cNvPr id="8" name="Rectangle 1"/>
          <p:cNvSpPr>
            <a:spLocks noChangeArrowheads="1"/>
          </p:cNvSpPr>
          <p:nvPr/>
        </p:nvSpPr>
        <p:spPr bwMode="auto">
          <a:xfrm>
            <a:off x="251520" y="188640"/>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eaLnBrk="0" fontAlgn="base" hangingPunct="0">
              <a:spcBef>
                <a:spcPct val="0"/>
              </a:spcBef>
              <a:spcAft>
                <a:spcPct val="0"/>
              </a:spcAft>
            </a:pPr>
            <a:r>
              <a:rPr lang="tr-TR" sz="2000" b="1" u="sng" dirty="0" smtClean="0">
                <a:solidFill>
                  <a:srgbClr val="FF0000"/>
                </a:solidFill>
                <a:ea typeface="Times New Roman" pitchFamily="18" charset="0"/>
                <a:cs typeface="Arial" pitchFamily="34" charset="0"/>
              </a:rPr>
              <a:t>Tasarım</a:t>
            </a:r>
            <a:r>
              <a:rPr lang="tr-TR" sz="2000" b="1" dirty="0" smtClean="0">
                <a:ea typeface="Times New Roman" pitchFamily="18" charset="0"/>
                <a:cs typeface="Arial" pitchFamily="34" charset="0"/>
              </a:rPr>
              <a:t>	</a:t>
            </a:r>
            <a:endParaRPr lang="tr-TR" sz="2000" dirty="0"/>
          </a:p>
        </p:txBody>
      </p:sp>
      <p:sp>
        <p:nvSpPr>
          <p:cNvPr id="645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cxnSp>
        <p:nvCxnSpPr>
          <p:cNvPr id="11" name="10 Düz Bağlayıcı"/>
          <p:cNvCxnSpPr/>
          <p:nvPr/>
        </p:nvCxnSpPr>
        <p:spPr>
          <a:xfrm>
            <a:off x="5796136" y="2348880"/>
            <a:ext cx="72008"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20 Metin kutusu"/>
          <p:cNvSpPr txBox="1"/>
          <p:nvPr/>
        </p:nvSpPr>
        <p:spPr>
          <a:xfrm>
            <a:off x="3995936" y="4365104"/>
            <a:ext cx="1080120" cy="369332"/>
          </a:xfrm>
          <a:prstGeom prst="rect">
            <a:avLst/>
          </a:prstGeom>
          <a:noFill/>
        </p:spPr>
        <p:txBody>
          <a:bodyPr wrap="square" rtlCol="0">
            <a:spAutoFit/>
          </a:bodyPr>
          <a:lstStyle/>
          <a:p>
            <a:r>
              <a:rPr lang="tr-TR" dirty="0" smtClean="0"/>
              <a:t>B</a:t>
            </a:r>
            <a:endParaRPr lang="tr-TR" dirty="0"/>
          </a:p>
        </p:txBody>
      </p:sp>
      <p:sp>
        <p:nvSpPr>
          <p:cNvPr id="22" name="21 Metin kutusu"/>
          <p:cNvSpPr txBox="1"/>
          <p:nvPr/>
        </p:nvSpPr>
        <p:spPr>
          <a:xfrm>
            <a:off x="3347864" y="3068960"/>
            <a:ext cx="1512168" cy="646331"/>
          </a:xfrm>
          <a:prstGeom prst="rect">
            <a:avLst/>
          </a:prstGeom>
          <a:noFill/>
        </p:spPr>
        <p:txBody>
          <a:bodyPr wrap="square" rtlCol="0">
            <a:spAutoFit/>
          </a:bodyPr>
          <a:lstStyle/>
          <a:p>
            <a:r>
              <a:rPr lang="tr-TR" dirty="0" smtClean="0"/>
              <a:t>65 m </a:t>
            </a:r>
          </a:p>
          <a:p>
            <a:r>
              <a:rPr lang="tr-TR" dirty="0" smtClean="0"/>
              <a:t>3.1L/s</a:t>
            </a:r>
            <a:endParaRPr lang="tr-TR" dirty="0"/>
          </a:p>
        </p:txBody>
      </p:sp>
      <p:sp>
        <p:nvSpPr>
          <p:cNvPr id="23" name="22 Metin kutusu"/>
          <p:cNvSpPr txBox="1"/>
          <p:nvPr/>
        </p:nvSpPr>
        <p:spPr>
          <a:xfrm>
            <a:off x="3923928" y="1916832"/>
            <a:ext cx="936104" cy="369332"/>
          </a:xfrm>
          <a:prstGeom prst="rect">
            <a:avLst/>
          </a:prstGeom>
          <a:noFill/>
        </p:spPr>
        <p:txBody>
          <a:bodyPr wrap="square" rtlCol="0">
            <a:spAutoFit/>
          </a:bodyPr>
          <a:lstStyle/>
          <a:p>
            <a:r>
              <a:rPr lang="tr-TR" dirty="0" smtClean="0"/>
              <a:t>A</a:t>
            </a:r>
            <a:endParaRPr lang="tr-TR" dirty="0"/>
          </a:p>
        </p:txBody>
      </p:sp>
      <p:sp>
        <p:nvSpPr>
          <p:cNvPr id="25" name="24 Metin kutusu"/>
          <p:cNvSpPr txBox="1"/>
          <p:nvPr/>
        </p:nvSpPr>
        <p:spPr>
          <a:xfrm>
            <a:off x="2987824" y="1403484"/>
            <a:ext cx="864096" cy="369332"/>
          </a:xfrm>
          <a:prstGeom prst="rect">
            <a:avLst/>
          </a:prstGeom>
          <a:noFill/>
          <a:ln>
            <a:solidFill>
              <a:schemeClr val="tx1"/>
            </a:solidFill>
          </a:ln>
        </p:spPr>
        <p:txBody>
          <a:bodyPr wrap="square" rtlCol="0">
            <a:spAutoFit/>
          </a:bodyPr>
          <a:lstStyle/>
          <a:p>
            <a:r>
              <a:rPr lang="tr-TR" dirty="0" smtClean="0"/>
              <a:t>99.00</a:t>
            </a:r>
            <a:endParaRPr lang="tr-TR" dirty="0"/>
          </a:p>
        </p:txBody>
      </p:sp>
      <p:sp>
        <p:nvSpPr>
          <p:cNvPr id="26" name="25 Metin kutusu"/>
          <p:cNvSpPr txBox="1"/>
          <p:nvPr/>
        </p:nvSpPr>
        <p:spPr>
          <a:xfrm>
            <a:off x="3059832" y="1988840"/>
            <a:ext cx="864096" cy="369332"/>
          </a:xfrm>
          <a:prstGeom prst="rect">
            <a:avLst/>
          </a:prstGeom>
          <a:noFill/>
          <a:ln>
            <a:solidFill>
              <a:schemeClr val="tx1"/>
            </a:solidFill>
          </a:ln>
        </p:spPr>
        <p:txBody>
          <a:bodyPr wrap="square" rtlCol="0">
            <a:spAutoFit/>
          </a:bodyPr>
          <a:lstStyle/>
          <a:p>
            <a:r>
              <a:rPr lang="tr-TR" dirty="0" smtClean="0"/>
              <a:t>98.50</a:t>
            </a:r>
            <a:endParaRPr lang="tr-TR" dirty="0"/>
          </a:p>
        </p:txBody>
      </p:sp>
      <p:sp>
        <p:nvSpPr>
          <p:cNvPr id="27" name="26 Metin kutusu"/>
          <p:cNvSpPr txBox="1"/>
          <p:nvPr/>
        </p:nvSpPr>
        <p:spPr>
          <a:xfrm>
            <a:off x="6516216" y="1340768"/>
            <a:ext cx="1512168" cy="646331"/>
          </a:xfrm>
          <a:prstGeom prst="rect">
            <a:avLst/>
          </a:prstGeom>
          <a:noFill/>
          <a:ln>
            <a:noFill/>
          </a:ln>
        </p:spPr>
        <p:txBody>
          <a:bodyPr wrap="square" rtlCol="0">
            <a:spAutoFit/>
          </a:bodyPr>
          <a:lstStyle/>
          <a:p>
            <a:r>
              <a:rPr lang="tr-TR" dirty="0" smtClean="0"/>
              <a:t>195 m </a:t>
            </a:r>
          </a:p>
          <a:p>
            <a:r>
              <a:rPr lang="tr-TR" dirty="0" smtClean="0"/>
              <a:t>3.1L/s</a:t>
            </a:r>
            <a:endParaRPr lang="tr-TR" dirty="0"/>
          </a:p>
        </p:txBody>
      </p:sp>
      <p:sp>
        <p:nvSpPr>
          <p:cNvPr id="28" name="27 Metin kutusu"/>
          <p:cNvSpPr txBox="1"/>
          <p:nvPr/>
        </p:nvSpPr>
        <p:spPr>
          <a:xfrm>
            <a:off x="6804248" y="4221088"/>
            <a:ext cx="864096" cy="369332"/>
          </a:xfrm>
          <a:prstGeom prst="rect">
            <a:avLst/>
          </a:prstGeom>
          <a:noFill/>
          <a:ln>
            <a:solidFill>
              <a:schemeClr val="tx1"/>
            </a:solidFill>
          </a:ln>
        </p:spPr>
        <p:txBody>
          <a:bodyPr wrap="square" rtlCol="0">
            <a:spAutoFit/>
          </a:bodyPr>
          <a:lstStyle/>
          <a:p>
            <a:r>
              <a:rPr lang="tr-TR" dirty="0" smtClean="0"/>
              <a:t>96.30</a:t>
            </a:r>
            <a:endParaRPr lang="tr-TR" dirty="0"/>
          </a:p>
        </p:txBody>
      </p:sp>
      <p:sp>
        <p:nvSpPr>
          <p:cNvPr id="29" name="28 Metin kutusu"/>
          <p:cNvSpPr txBox="1"/>
          <p:nvPr/>
        </p:nvSpPr>
        <p:spPr>
          <a:xfrm>
            <a:off x="4355976" y="4293096"/>
            <a:ext cx="864096" cy="369332"/>
          </a:xfrm>
          <a:prstGeom prst="rect">
            <a:avLst/>
          </a:prstGeom>
          <a:noFill/>
          <a:ln>
            <a:solidFill>
              <a:schemeClr val="tx1"/>
            </a:solidFill>
          </a:ln>
        </p:spPr>
        <p:txBody>
          <a:bodyPr wrap="square" rtlCol="0">
            <a:spAutoFit/>
          </a:bodyPr>
          <a:lstStyle/>
          <a:p>
            <a:r>
              <a:rPr lang="tr-TR" dirty="0" smtClean="0"/>
              <a:t>96.30</a:t>
            </a:r>
            <a:endParaRPr lang="tr-TR" dirty="0"/>
          </a:p>
        </p:txBody>
      </p:sp>
      <p:cxnSp>
        <p:nvCxnSpPr>
          <p:cNvPr id="32" name="31 Düz Bağlayıcı"/>
          <p:cNvCxnSpPr/>
          <p:nvPr/>
        </p:nvCxnSpPr>
        <p:spPr>
          <a:xfrm flipH="1">
            <a:off x="4211960" y="1988840"/>
            <a:ext cx="3600400" cy="0"/>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 name="32 Düz Bağlayıcı"/>
          <p:cNvCxnSpPr/>
          <p:nvPr/>
        </p:nvCxnSpPr>
        <p:spPr>
          <a:xfrm>
            <a:off x="7812360" y="1988840"/>
            <a:ext cx="0" cy="2376264"/>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sp>
        <p:nvSpPr>
          <p:cNvPr id="38" name="37 Dikdörtgen"/>
          <p:cNvSpPr/>
          <p:nvPr/>
        </p:nvSpPr>
        <p:spPr>
          <a:xfrm>
            <a:off x="3995936" y="1124744"/>
            <a:ext cx="504056"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9" name="38 Oval"/>
          <p:cNvSpPr/>
          <p:nvPr/>
        </p:nvSpPr>
        <p:spPr>
          <a:xfrm>
            <a:off x="4139952" y="1484784"/>
            <a:ext cx="144016" cy="14401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0" name="39 Yuvarlatılmış Dikdörtgen"/>
          <p:cNvSpPr/>
          <p:nvPr/>
        </p:nvSpPr>
        <p:spPr>
          <a:xfrm>
            <a:off x="4067944" y="1772816"/>
            <a:ext cx="288032" cy="14401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41" name="40 Düz Bağlayıcı"/>
          <p:cNvCxnSpPr/>
          <p:nvPr/>
        </p:nvCxnSpPr>
        <p:spPr>
          <a:xfrm>
            <a:off x="4211960" y="1412776"/>
            <a:ext cx="0" cy="3024336"/>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sp>
        <p:nvSpPr>
          <p:cNvPr id="42" name="41 Metin kutusu"/>
          <p:cNvSpPr txBox="1"/>
          <p:nvPr/>
        </p:nvSpPr>
        <p:spPr>
          <a:xfrm>
            <a:off x="4932040" y="332656"/>
            <a:ext cx="1728192" cy="369332"/>
          </a:xfrm>
          <a:prstGeom prst="rect">
            <a:avLst/>
          </a:prstGeom>
          <a:noFill/>
        </p:spPr>
        <p:txBody>
          <a:bodyPr wrap="square" rtlCol="0">
            <a:spAutoFit/>
          </a:bodyPr>
          <a:lstStyle/>
          <a:p>
            <a:r>
              <a:rPr lang="tr-TR" dirty="0" smtClean="0"/>
              <a:t>Su Deposu</a:t>
            </a:r>
            <a:endParaRPr lang="tr-TR" dirty="0"/>
          </a:p>
        </p:txBody>
      </p:sp>
      <p:sp>
        <p:nvSpPr>
          <p:cNvPr id="43" name="42 Metin kutusu"/>
          <p:cNvSpPr txBox="1"/>
          <p:nvPr/>
        </p:nvSpPr>
        <p:spPr>
          <a:xfrm>
            <a:off x="3779912" y="1403484"/>
            <a:ext cx="504056" cy="369332"/>
          </a:xfrm>
          <a:prstGeom prst="rect">
            <a:avLst/>
          </a:prstGeom>
          <a:noFill/>
        </p:spPr>
        <p:txBody>
          <a:bodyPr wrap="square" rtlCol="0">
            <a:spAutoFit/>
          </a:bodyPr>
          <a:lstStyle/>
          <a:p>
            <a:r>
              <a:rPr lang="tr-TR" dirty="0" smtClean="0"/>
              <a:t>P</a:t>
            </a:r>
            <a:endParaRPr lang="tr-TR" dirty="0"/>
          </a:p>
        </p:txBody>
      </p:sp>
      <p:sp>
        <p:nvSpPr>
          <p:cNvPr id="44" name="43 Metin kutusu"/>
          <p:cNvSpPr txBox="1"/>
          <p:nvPr/>
        </p:nvSpPr>
        <p:spPr>
          <a:xfrm>
            <a:off x="4932040" y="1043444"/>
            <a:ext cx="1728192" cy="369332"/>
          </a:xfrm>
          <a:prstGeom prst="rect">
            <a:avLst/>
          </a:prstGeom>
          <a:noFill/>
        </p:spPr>
        <p:txBody>
          <a:bodyPr wrap="square" rtlCol="0">
            <a:spAutoFit/>
          </a:bodyPr>
          <a:lstStyle/>
          <a:p>
            <a:r>
              <a:rPr lang="tr-TR" dirty="0" smtClean="0"/>
              <a:t>Kontrol birimi</a:t>
            </a:r>
            <a:endParaRPr lang="tr-TR" dirty="0"/>
          </a:p>
        </p:txBody>
      </p:sp>
      <p:sp>
        <p:nvSpPr>
          <p:cNvPr id="45" name="44 Metin kutusu"/>
          <p:cNvSpPr txBox="1"/>
          <p:nvPr/>
        </p:nvSpPr>
        <p:spPr>
          <a:xfrm>
            <a:off x="7668344" y="4365104"/>
            <a:ext cx="1080120" cy="369332"/>
          </a:xfrm>
          <a:prstGeom prst="rect">
            <a:avLst/>
          </a:prstGeom>
          <a:noFill/>
        </p:spPr>
        <p:txBody>
          <a:bodyPr wrap="square" rtlCol="0">
            <a:spAutoFit/>
          </a:bodyPr>
          <a:lstStyle/>
          <a:p>
            <a:r>
              <a:rPr lang="tr-TR" dirty="0" smtClean="0"/>
              <a:t>C</a:t>
            </a:r>
            <a:endParaRPr lang="tr-TR" dirty="0"/>
          </a:p>
        </p:txBody>
      </p:sp>
      <p:sp>
        <p:nvSpPr>
          <p:cNvPr id="46" name="45 Dikdörtgen"/>
          <p:cNvSpPr/>
          <p:nvPr/>
        </p:nvSpPr>
        <p:spPr>
          <a:xfrm>
            <a:off x="395536" y="5013176"/>
            <a:ext cx="8136904" cy="1015663"/>
          </a:xfrm>
          <a:prstGeom prst="rect">
            <a:avLst/>
          </a:prstGeom>
        </p:spPr>
        <p:txBody>
          <a:bodyPr wrap="square">
            <a:spAutoFit/>
          </a:bodyPr>
          <a:lstStyle/>
          <a:p>
            <a:pPr lvl="0" algn="just" eaLnBrk="0" fontAlgn="base" hangingPunct="0">
              <a:spcBef>
                <a:spcPct val="0"/>
              </a:spcBef>
              <a:spcAft>
                <a:spcPct val="0"/>
              </a:spcAft>
            </a:pPr>
            <a:r>
              <a:rPr lang="tr-TR" sz="2000" dirty="0" smtClean="0">
                <a:ea typeface="Times New Roman" pitchFamily="18" charset="0"/>
                <a:cs typeface="Arial" pitchFamily="34" charset="0"/>
              </a:rPr>
              <a:t>       Ana boru hattı 6 </a:t>
            </a:r>
            <a:r>
              <a:rPr lang="tr-TR" sz="2000" dirty="0" err="1" smtClean="0">
                <a:ea typeface="Times New Roman" pitchFamily="18" charset="0"/>
                <a:cs typeface="Arial" pitchFamily="34" charset="0"/>
              </a:rPr>
              <a:t>atm</a:t>
            </a:r>
            <a:r>
              <a:rPr lang="tr-TR" sz="2000" dirty="0" smtClean="0">
                <a:ea typeface="Times New Roman" pitchFamily="18" charset="0"/>
                <a:cs typeface="Arial" pitchFamily="34" charset="0"/>
              </a:rPr>
              <a:t> işletme basınçlı sert PVC borulardan oluşturulacaktır. Elektrik enerjisi olmadığından </a:t>
            </a:r>
            <a:r>
              <a:rPr lang="tr-TR" sz="2000" dirty="0" err="1" smtClean="0">
                <a:ea typeface="Times New Roman" pitchFamily="18" charset="0"/>
                <a:cs typeface="Arial" pitchFamily="34" charset="0"/>
              </a:rPr>
              <a:t>diesel</a:t>
            </a:r>
            <a:r>
              <a:rPr lang="tr-TR" sz="2000" dirty="0" smtClean="0">
                <a:ea typeface="Times New Roman" pitchFamily="18" charset="0"/>
                <a:cs typeface="Arial" pitchFamily="34" charset="0"/>
              </a:rPr>
              <a:t> motorlu santrifüj tipi pompa  kullanılacaktır.</a:t>
            </a:r>
            <a:endParaRPr lang="tr-TR" sz="2000" b="1" dirty="0" smtClean="0">
              <a:ea typeface="Times New Roman" pitchFamily="18" charset="0"/>
              <a:cs typeface="Arial" pitchFamily="34" charset="0"/>
            </a:endParaRPr>
          </a:p>
        </p:txBody>
      </p:sp>
      <p:sp>
        <p:nvSpPr>
          <p:cNvPr id="47" name="46 Metin kutusu"/>
          <p:cNvSpPr txBox="1"/>
          <p:nvPr/>
        </p:nvSpPr>
        <p:spPr>
          <a:xfrm rot="5400000">
            <a:off x="4149825" y="1762943"/>
            <a:ext cx="864096" cy="307777"/>
          </a:xfrm>
          <a:prstGeom prst="rect">
            <a:avLst/>
          </a:prstGeom>
          <a:noFill/>
          <a:ln>
            <a:noFill/>
          </a:ln>
        </p:spPr>
        <p:txBody>
          <a:bodyPr wrap="square" rtlCol="0">
            <a:spAutoFit/>
          </a:bodyPr>
          <a:lstStyle/>
          <a:p>
            <a:r>
              <a:rPr lang="tr-TR" sz="1400" dirty="0" smtClean="0"/>
              <a:t>10 m</a:t>
            </a:r>
            <a:endParaRPr lang="tr-TR" sz="1400" dirty="0"/>
          </a:p>
        </p:txBody>
      </p:sp>
      <p:sp>
        <p:nvSpPr>
          <p:cNvPr id="48" name="47 Metin kutusu"/>
          <p:cNvSpPr txBox="1"/>
          <p:nvPr/>
        </p:nvSpPr>
        <p:spPr>
          <a:xfrm>
            <a:off x="4067944" y="764704"/>
            <a:ext cx="1080120" cy="369332"/>
          </a:xfrm>
          <a:prstGeom prst="rect">
            <a:avLst/>
          </a:prstGeom>
          <a:noFill/>
        </p:spPr>
        <p:txBody>
          <a:bodyPr wrap="square" rtlCol="0">
            <a:spAutoFit/>
          </a:bodyPr>
          <a:lstStyle/>
          <a:p>
            <a:r>
              <a:rPr lang="tr-TR" dirty="0" smtClean="0"/>
              <a:t>D</a:t>
            </a:r>
            <a:endParaRPr lang="tr-TR" dirty="0"/>
          </a:p>
        </p:txBody>
      </p:sp>
      <p:cxnSp>
        <p:nvCxnSpPr>
          <p:cNvPr id="31" name="30 Düz Ok Bağlayıcısı"/>
          <p:cNvCxnSpPr>
            <a:stCxn id="40" idx="3"/>
          </p:cNvCxnSpPr>
          <p:nvPr/>
        </p:nvCxnSpPr>
        <p:spPr bwMode="auto">
          <a:xfrm flipV="1">
            <a:off x="4355976" y="1412776"/>
            <a:ext cx="720080" cy="432048"/>
          </a:xfrm>
          <a:prstGeom prst="straightConnector1">
            <a:avLst/>
          </a:prstGeom>
          <a:noFill/>
          <a:ln w="9525" cap="flat" cmpd="sng" algn="ctr">
            <a:solidFill>
              <a:srgbClr val="9933FF"/>
            </a:solidFill>
            <a:prstDash val="solid"/>
            <a:round/>
            <a:headEnd type="none" w="med" len="med"/>
            <a:tailEnd type="arrow"/>
          </a:ln>
          <a:effectLst/>
        </p:spPr>
      </p:cxnSp>
      <p:cxnSp>
        <p:nvCxnSpPr>
          <p:cNvPr id="36" name="35 Düz Ok Bağlayıcısı"/>
          <p:cNvCxnSpPr/>
          <p:nvPr/>
        </p:nvCxnSpPr>
        <p:spPr bwMode="auto">
          <a:xfrm flipV="1">
            <a:off x="4355976" y="620688"/>
            <a:ext cx="576064" cy="432048"/>
          </a:xfrm>
          <a:prstGeom prst="straightConnector1">
            <a:avLst/>
          </a:prstGeom>
          <a:noFill/>
          <a:ln w="9525" cap="flat" cmpd="sng" algn="ctr">
            <a:solidFill>
              <a:srgbClr val="9933FF"/>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tab pos="-457200" algn="l"/>
                <a:tab pos="449263" algn="l"/>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611560" y="1003085"/>
            <a:ext cx="828092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ct val="0"/>
              </a:spcAft>
              <a:buClrTx/>
              <a:buSzTx/>
              <a:tabLst/>
            </a:pPr>
            <a:endParaRPr lang="tr-TR" sz="2000" b="1" dirty="0" smtClean="0">
              <a:solidFill>
                <a:srgbClr val="00B050"/>
              </a:solidFill>
              <a:ea typeface="Times New Roman" pitchFamily="18" charset="0"/>
              <a:cs typeface="Arial" pitchFamily="34" charset="0"/>
            </a:endParaRPr>
          </a:p>
          <a:p>
            <a:pPr marL="457200" indent="-457200" algn="just" eaLnBrk="0" fontAlgn="base" hangingPunct="0">
              <a:spcBef>
                <a:spcPct val="0"/>
              </a:spcBef>
              <a:spcAft>
                <a:spcPct val="0"/>
              </a:spcAft>
            </a:pPr>
            <a:r>
              <a:rPr lang="tr-TR" sz="2000" dirty="0" smtClean="0">
                <a:solidFill>
                  <a:srgbClr val="00B050"/>
                </a:solidFill>
                <a:ea typeface="Times New Roman" pitchFamily="18" charset="0"/>
                <a:cs typeface="Arial" pitchFamily="34" charset="0"/>
              </a:rPr>
              <a:t> </a:t>
            </a:r>
          </a:p>
          <a:p>
            <a:pPr marL="457200" indent="-457200" algn="just" eaLnBrk="0" fontAlgn="base" hangingPunct="0">
              <a:spcBef>
                <a:spcPct val="0"/>
              </a:spcBef>
              <a:spcAft>
                <a:spcPct val="0"/>
              </a:spcAft>
            </a:pPr>
            <a:endParaRPr lang="tr-TR" sz="2000" dirty="0" smtClean="0">
              <a:solidFill>
                <a:srgbClr val="00B050"/>
              </a:solidFill>
              <a:ea typeface="Times New Roman" pitchFamily="18" charset="0"/>
              <a:cs typeface="Arial" pitchFamily="34" charset="0"/>
            </a:endParaRPr>
          </a:p>
          <a:p>
            <a:pPr marL="457200" indent="-457200" algn="just" eaLnBrk="0" fontAlgn="base" hangingPunct="0">
              <a:spcBef>
                <a:spcPct val="0"/>
              </a:spcBef>
              <a:spcAft>
                <a:spcPct val="0"/>
              </a:spcAft>
            </a:pPr>
            <a:r>
              <a:rPr lang="tr-TR" sz="2000" dirty="0" smtClean="0">
                <a:solidFill>
                  <a:srgbClr val="00B050"/>
                </a:solidFill>
                <a:ea typeface="Times New Roman" pitchFamily="18" charset="0"/>
                <a:cs typeface="Arial" pitchFamily="34" charset="0"/>
              </a:rPr>
              <a:t> 	</a:t>
            </a:r>
          </a:p>
          <a:p>
            <a:pPr marL="457200" indent="-457200" algn="just" eaLnBrk="0" fontAlgn="base" hangingPunct="0">
              <a:spcBef>
                <a:spcPct val="0"/>
              </a:spcBef>
              <a:spcAft>
                <a:spcPct val="0"/>
              </a:spcAft>
            </a:pPr>
            <a:r>
              <a:rPr lang="tr-TR" sz="2000" dirty="0" smtClean="0">
                <a:solidFill>
                  <a:srgbClr val="00B050"/>
                </a:solidFill>
                <a:ea typeface="Times New Roman" pitchFamily="18" charset="0"/>
                <a:cs typeface="Arial" pitchFamily="34" charset="0"/>
              </a:rPr>
              <a:t>	</a:t>
            </a:r>
            <a:r>
              <a:rPr lang="tr-TR" sz="2000" b="1" dirty="0" smtClean="0">
                <a:solidFill>
                  <a:srgbClr val="00B050"/>
                </a:solidFill>
                <a:ea typeface="Times New Roman" pitchFamily="18" charset="0"/>
                <a:cs typeface="Arial" pitchFamily="34" charset="0"/>
              </a:rPr>
              <a:t>1. AŞAMA : Pompa yıllık çalışma süresi</a:t>
            </a:r>
          </a:p>
          <a:p>
            <a:pPr marL="457200" indent="-457200" algn="just" eaLnBrk="0" fontAlgn="base" hangingPunct="0">
              <a:spcBef>
                <a:spcPct val="0"/>
              </a:spcBef>
              <a:spcAft>
                <a:spcPct val="0"/>
              </a:spcAft>
            </a:pPr>
            <a:r>
              <a:rPr lang="tr-TR" sz="2000" dirty="0" smtClean="0">
                <a:solidFill>
                  <a:srgbClr val="00B050"/>
                </a:solidFill>
                <a:ea typeface="Times New Roman" pitchFamily="18" charset="0"/>
                <a:cs typeface="Arial" pitchFamily="34" charset="0"/>
              </a:rPr>
              <a:t> </a:t>
            </a:r>
          </a:p>
        </p:txBody>
      </p:sp>
      <p:graphicFrame>
        <p:nvGraphicFramePr>
          <p:cNvPr id="66562" name="Object 2"/>
          <p:cNvGraphicFramePr>
            <a:graphicFrameLocks noChangeAspect="1"/>
          </p:cNvGraphicFramePr>
          <p:nvPr/>
        </p:nvGraphicFramePr>
        <p:xfrm>
          <a:off x="1907704" y="2996952"/>
          <a:ext cx="1564448" cy="1080120"/>
        </p:xfrm>
        <a:graphic>
          <a:graphicData uri="http://schemas.openxmlformats.org/presentationml/2006/ole">
            <mc:AlternateContent xmlns:mc="http://schemas.openxmlformats.org/markup-compatibility/2006">
              <mc:Choice xmlns:v="urn:schemas-microsoft-com:vml" Requires="v">
                <p:oleObj spid="_x0000_s135200" name="Denklem" r:id="rId3" imgW="646058" imgH="446480" progId="Equation.3">
                  <p:embed/>
                </p:oleObj>
              </mc:Choice>
              <mc:Fallback>
                <p:oleObj name="Denklem" r:id="rId3" imgW="646058" imgH="4464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2996952"/>
                        <a:ext cx="1564448"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563" name="Object 3"/>
          <p:cNvGraphicFramePr>
            <a:graphicFrameLocks noChangeAspect="1"/>
          </p:cNvGraphicFramePr>
          <p:nvPr>
            <p:extLst>
              <p:ext uri="{D42A27DB-BD31-4B8C-83A1-F6EECF244321}">
                <p14:modId xmlns:p14="http://schemas.microsoft.com/office/powerpoint/2010/main" val="236372278"/>
              </p:ext>
            </p:extLst>
          </p:nvPr>
        </p:nvGraphicFramePr>
        <p:xfrm>
          <a:off x="1487488" y="4365625"/>
          <a:ext cx="3686175" cy="1044575"/>
        </p:xfrm>
        <a:graphic>
          <a:graphicData uri="http://schemas.openxmlformats.org/presentationml/2006/ole">
            <mc:AlternateContent xmlns:mc="http://schemas.openxmlformats.org/markup-compatibility/2006">
              <mc:Choice xmlns:v="urn:schemas-microsoft-com:vml" Requires="v">
                <p:oleObj spid="_x0000_s135201" name="Denklem" r:id="rId5" imgW="1523880" imgH="431640" progId="Equation.3">
                  <p:embed/>
                </p:oleObj>
              </mc:Choice>
              <mc:Fallback>
                <p:oleObj name="Denklem" r:id="rId5" imgW="1523880" imgH="431640" progId="Equation.3">
                  <p:embed/>
                  <p:pic>
                    <p:nvPicPr>
                      <p:cNvPr id="0" name="Picture 3"/>
                      <p:cNvPicPr>
                        <a:picLocks noChangeAspect="1" noChangeArrowheads="1"/>
                      </p:cNvPicPr>
                      <p:nvPr/>
                    </p:nvPicPr>
                    <p:blipFill>
                      <a:blip r:embed="rId6"/>
                      <a:srcRect/>
                      <a:stretch>
                        <a:fillRect/>
                      </a:stretch>
                    </p:blipFill>
                    <p:spPr bwMode="auto">
                      <a:xfrm>
                        <a:off x="1487488" y="4365625"/>
                        <a:ext cx="3686175" cy="104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5 Dikdörtgen"/>
          <p:cNvSpPr/>
          <p:nvPr/>
        </p:nvSpPr>
        <p:spPr>
          <a:xfrm>
            <a:off x="467544" y="1556792"/>
            <a:ext cx="8136904" cy="400110"/>
          </a:xfrm>
          <a:prstGeom prst="rect">
            <a:avLst/>
          </a:prstGeom>
        </p:spPr>
        <p:txBody>
          <a:bodyPr wrap="square">
            <a:spAutoFit/>
          </a:bodyPr>
          <a:lstStyle/>
          <a:p>
            <a:r>
              <a:rPr lang="tr-TR" sz="2000" b="1" dirty="0" smtClean="0">
                <a:solidFill>
                  <a:srgbClr val="C00000"/>
                </a:solidFill>
              </a:rPr>
              <a:t>8. AŞAMA :  Ana Boru Çapı </a:t>
            </a:r>
            <a:endParaRPr lang="tr-TR" sz="2000" b="1" baseline="-25000" dirty="0">
              <a:solidFill>
                <a:srgbClr val="C00000"/>
              </a:solidFill>
            </a:endParaRPr>
          </a:p>
        </p:txBody>
      </p:sp>
      <p:sp>
        <p:nvSpPr>
          <p:cNvPr id="7" name="Rectangle 1"/>
          <p:cNvSpPr>
            <a:spLocks noChangeArrowheads="1"/>
          </p:cNvSpPr>
          <p:nvPr/>
        </p:nvSpPr>
        <p:spPr bwMode="auto">
          <a:xfrm>
            <a:off x="251520" y="1124744"/>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eaLnBrk="0" fontAlgn="base" hangingPunct="0">
              <a:spcBef>
                <a:spcPct val="0"/>
              </a:spcBef>
              <a:spcAft>
                <a:spcPct val="0"/>
              </a:spcAft>
            </a:pPr>
            <a:r>
              <a:rPr lang="tr-TR" sz="2000" b="1" u="sng" dirty="0" smtClean="0">
                <a:solidFill>
                  <a:srgbClr val="FF0000"/>
                </a:solidFill>
                <a:ea typeface="Times New Roman" pitchFamily="18" charset="0"/>
                <a:cs typeface="Arial" pitchFamily="34" charset="0"/>
              </a:rPr>
              <a:t>Tasarım</a:t>
            </a:r>
            <a:r>
              <a:rPr lang="tr-TR" sz="2000" b="1" dirty="0" smtClean="0">
                <a:ea typeface="Times New Roman" pitchFamily="18" charset="0"/>
                <a:cs typeface="Arial" pitchFamily="34" charset="0"/>
              </a:rPr>
              <a:t>	</a:t>
            </a:r>
            <a:endParaRPr lang="tr-TR" sz="20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23528" y="400010"/>
            <a:ext cx="8568952" cy="5909310"/>
          </a:xfrm>
          <a:prstGeom prst="rect">
            <a:avLst/>
          </a:prstGeom>
        </p:spPr>
        <p:txBody>
          <a:bodyPr wrap="square">
            <a:spAutoFit/>
          </a:bodyPr>
          <a:lstStyle/>
          <a:p>
            <a:r>
              <a:rPr lang="tr-TR" b="1" dirty="0" smtClean="0">
                <a:solidFill>
                  <a:srgbClr val="00B050"/>
                </a:solidFill>
                <a:ea typeface="Times New Roman" pitchFamily="18" charset="0"/>
                <a:cs typeface="Arial" pitchFamily="34" charset="0"/>
              </a:rPr>
              <a:t>2. AŞAMA : Pompa biriminin </a:t>
            </a:r>
            <a:r>
              <a:rPr lang="tr-TR" b="1" dirty="0" err="1" smtClean="0">
                <a:solidFill>
                  <a:srgbClr val="00B050"/>
                </a:solidFill>
                <a:ea typeface="Times New Roman" pitchFamily="18" charset="0"/>
                <a:cs typeface="Arial" pitchFamily="34" charset="0"/>
              </a:rPr>
              <a:t>fBG</a:t>
            </a:r>
            <a:r>
              <a:rPr lang="tr-TR" b="1" dirty="0" smtClean="0">
                <a:solidFill>
                  <a:srgbClr val="00B050"/>
                </a:solidFill>
                <a:ea typeface="Times New Roman" pitchFamily="18" charset="0"/>
                <a:cs typeface="Arial" pitchFamily="34" charset="0"/>
              </a:rPr>
              <a:t>-h başına toplam maliyeti </a:t>
            </a:r>
          </a:p>
          <a:p>
            <a:endParaRPr lang="tr-TR" b="1" dirty="0" smtClean="0">
              <a:cs typeface="Arial" pitchFamily="34" charset="0"/>
            </a:endParaRPr>
          </a:p>
          <a:p>
            <a:r>
              <a:rPr lang="tr-TR" b="1" dirty="0" smtClean="0">
                <a:cs typeface="Arial" pitchFamily="34" charset="0"/>
              </a:rPr>
              <a:t>	a) </a:t>
            </a:r>
            <a:r>
              <a:rPr lang="tr-TR" b="1" dirty="0" err="1" smtClean="0">
                <a:cs typeface="Arial" pitchFamily="34" charset="0"/>
              </a:rPr>
              <a:t>Manometrik</a:t>
            </a:r>
            <a:r>
              <a:rPr lang="tr-TR" b="1" dirty="0" smtClean="0">
                <a:cs typeface="Arial" pitchFamily="34" charset="0"/>
              </a:rPr>
              <a:t> yükseklik </a:t>
            </a:r>
          </a:p>
          <a:p>
            <a:endParaRPr lang="tr-TR" b="1" dirty="0" smtClean="0">
              <a:cs typeface="Arial" pitchFamily="34" charset="0"/>
            </a:endParaRPr>
          </a:p>
          <a:p>
            <a:endParaRPr lang="tr-TR" b="1" dirty="0" smtClean="0">
              <a:cs typeface="Arial" pitchFamily="34" charset="0"/>
            </a:endParaRPr>
          </a:p>
          <a:p>
            <a:endParaRPr lang="tr-TR" b="1" dirty="0" smtClean="0">
              <a:cs typeface="Arial" pitchFamily="34" charset="0"/>
            </a:endParaRPr>
          </a:p>
          <a:p>
            <a:endParaRPr lang="tr-TR" b="1" dirty="0" smtClean="0">
              <a:cs typeface="Arial" pitchFamily="34" charset="0"/>
            </a:endParaRPr>
          </a:p>
          <a:p>
            <a:r>
              <a:rPr lang="tr-TR" b="1" dirty="0" smtClean="0">
                <a:cs typeface="Arial" pitchFamily="34" charset="0"/>
              </a:rPr>
              <a:t>	</a:t>
            </a:r>
            <a:r>
              <a:rPr lang="tr-TR" dirty="0" err="1" smtClean="0">
                <a:cs typeface="Arial" pitchFamily="34" charset="0"/>
              </a:rPr>
              <a:t>H</a:t>
            </a:r>
            <a:r>
              <a:rPr lang="tr-TR" baseline="-25000" dirty="0" err="1" smtClean="0">
                <a:cs typeface="Arial" pitchFamily="34" charset="0"/>
              </a:rPr>
              <a:t>de</a:t>
            </a:r>
            <a:r>
              <a:rPr lang="tr-TR" dirty="0" smtClean="0">
                <a:cs typeface="Arial" pitchFamily="34" charset="0"/>
              </a:rPr>
              <a:t> : </a:t>
            </a:r>
            <a:r>
              <a:rPr lang="tr-TR" dirty="0" err="1" smtClean="0">
                <a:cs typeface="Arial" pitchFamily="34" charset="0"/>
              </a:rPr>
              <a:t>hse</a:t>
            </a:r>
            <a:r>
              <a:rPr lang="tr-TR" dirty="0" smtClean="0">
                <a:cs typeface="Arial" pitchFamily="34" charset="0"/>
              </a:rPr>
              <a:t> + </a:t>
            </a:r>
            <a:r>
              <a:rPr lang="tr-TR" dirty="0" err="1" smtClean="0">
                <a:cs typeface="Arial" pitchFamily="34" charset="0"/>
              </a:rPr>
              <a:t>hy</a:t>
            </a:r>
            <a:r>
              <a:rPr lang="tr-TR" dirty="0" smtClean="0">
                <a:cs typeface="Arial" pitchFamily="34" charset="0"/>
              </a:rPr>
              <a:t> = 0 +1 =1 m </a:t>
            </a:r>
          </a:p>
          <a:p>
            <a:r>
              <a:rPr lang="tr-TR" dirty="0" smtClean="0">
                <a:cs typeface="Arial" pitchFamily="34" charset="0"/>
              </a:rPr>
              <a:t>	</a:t>
            </a:r>
          </a:p>
          <a:p>
            <a:r>
              <a:rPr lang="tr-TR" dirty="0" smtClean="0">
                <a:cs typeface="Arial" pitchFamily="34" charset="0"/>
              </a:rPr>
              <a:t>	</a:t>
            </a:r>
            <a:r>
              <a:rPr lang="tr-TR" dirty="0" err="1" smtClean="0">
                <a:cs typeface="Arial" pitchFamily="34" charset="0"/>
              </a:rPr>
              <a:t>h</a:t>
            </a:r>
            <a:r>
              <a:rPr lang="tr-TR" baseline="-25000" dirty="0" err="1" smtClean="0">
                <a:cs typeface="Arial" pitchFamily="34" charset="0"/>
              </a:rPr>
              <a:t>g</a:t>
            </a:r>
            <a:r>
              <a:rPr lang="tr-TR" dirty="0" smtClean="0">
                <a:cs typeface="Arial" pitchFamily="34" charset="0"/>
              </a:rPr>
              <a:t> : 99.00 – 96.30 =3. 70 m (Bayır aşağı)</a:t>
            </a:r>
          </a:p>
          <a:p>
            <a:endParaRPr lang="tr-TR" dirty="0" smtClean="0">
              <a:cs typeface="Arial" pitchFamily="34" charset="0"/>
            </a:endParaRPr>
          </a:p>
          <a:p>
            <a:r>
              <a:rPr lang="tr-TR" dirty="0" smtClean="0">
                <a:cs typeface="Arial" pitchFamily="34" charset="0"/>
              </a:rPr>
              <a:t>	</a:t>
            </a:r>
            <a:r>
              <a:rPr lang="tr-TR" dirty="0" err="1" smtClean="0">
                <a:cs typeface="Arial" pitchFamily="34" charset="0"/>
              </a:rPr>
              <a:t>h</a:t>
            </a:r>
            <a:r>
              <a:rPr lang="tr-TR" baseline="-25000" dirty="0" err="1" smtClean="0">
                <a:cs typeface="Arial" pitchFamily="34" charset="0"/>
              </a:rPr>
              <a:t>f</a:t>
            </a:r>
            <a:r>
              <a:rPr lang="tr-TR" dirty="0" smtClean="0">
                <a:cs typeface="Arial" pitchFamily="34" charset="0"/>
              </a:rPr>
              <a:t> = 1.5 m/ 100 m (tahmini) </a:t>
            </a:r>
          </a:p>
          <a:p>
            <a:r>
              <a:rPr lang="tr-TR" dirty="0" smtClean="0">
                <a:cs typeface="Arial" pitchFamily="34" charset="0"/>
              </a:rPr>
              <a:t>	 </a:t>
            </a:r>
            <a:r>
              <a:rPr lang="tr-TR" dirty="0" err="1" smtClean="0">
                <a:cs typeface="Arial" pitchFamily="34" charset="0"/>
              </a:rPr>
              <a:t>h</a:t>
            </a:r>
            <a:r>
              <a:rPr lang="tr-TR" baseline="-25000" dirty="0" err="1" smtClean="0">
                <a:cs typeface="Arial" pitchFamily="34" charset="0"/>
              </a:rPr>
              <a:t>f</a:t>
            </a:r>
            <a:r>
              <a:rPr lang="tr-TR" dirty="0" smtClean="0">
                <a:cs typeface="Arial" pitchFamily="34" charset="0"/>
              </a:rPr>
              <a:t> = 1.5 m*205 / 100 m = 3.08  m (DC hattı kritik hat)</a:t>
            </a:r>
          </a:p>
          <a:p>
            <a:r>
              <a:rPr lang="tr-TR" dirty="0" smtClean="0">
                <a:cs typeface="Arial" pitchFamily="34" charset="0"/>
              </a:rPr>
              <a:t>	</a:t>
            </a:r>
          </a:p>
          <a:p>
            <a:r>
              <a:rPr lang="tr-TR" dirty="0" smtClean="0">
                <a:cs typeface="Arial" pitchFamily="34" charset="0"/>
              </a:rPr>
              <a:t>	</a:t>
            </a:r>
            <a:r>
              <a:rPr lang="tr-TR" dirty="0" err="1" smtClean="0">
                <a:cs typeface="Arial" pitchFamily="34" charset="0"/>
              </a:rPr>
              <a:t>h</a:t>
            </a:r>
            <a:r>
              <a:rPr lang="tr-TR" baseline="-25000" dirty="0" err="1" smtClean="0">
                <a:cs typeface="Arial" pitchFamily="34" charset="0"/>
              </a:rPr>
              <a:t>fkb</a:t>
            </a:r>
            <a:r>
              <a:rPr lang="tr-TR" dirty="0" smtClean="0">
                <a:cs typeface="Arial" pitchFamily="34" charset="0"/>
              </a:rPr>
              <a:t> = 5.0 m </a:t>
            </a:r>
          </a:p>
          <a:p>
            <a:r>
              <a:rPr lang="tr-TR" dirty="0" smtClean="0">
                <a:cs typeface="Arial" pitchFamily="34" charset="0"/>
              </a:rPr>
              <a:t>	H</a:t>
            </a:r>
            <a:r>
              <a:rPr lang="tr-TR" baseline="-25000" dirty="0" smtClean="0">
                <a:cs typeface="Arial" pitchFamily="34" charset="0"/>
              </a:rPr>
              <a:t>a</a:t>
            </a:r>
            <a:r>
              <a:rPr lang="tr-TR" dirty="0" smtClean="0">
                <a:cs typeface="Arial" pitchFamily="34" charset="0"/>
              </a:rPr>
              <a:t> = 11.00 m </a:t>
            </a:r>
          </a:p>
          <a:p>
            <a:endParaRPr lang="tr-TR" dirty="0" smtClean="0">
              <a:cs typeface="Arial" pitchFamily="34" charset="0"/>
            </a:endParaRPr>
          </a:p>
          <a:p>
            <a:r>
              <a:rPr lang="tr-TR" dirty="0" smtClean="0">
                <a:cs typeface="Arial" pitchFamily="34" charset="0"/>
              </a:rPr>
              <a:t>	</a:t>
            </a:r>
          </a:p>
          <a:p>
            <a:r>
              <a:rPr lang="tr-TR" dirty="0" smtClean="0">
                <a:cs typeface="Arial" pitchFamily="34" charset="0"/>
              </a:rPr>
              <a:t>	</a:t>
            </a:r>
          </a:p>
          <a:p>
            <a:endParaRPr lang="tr-TR" b="1" dirty="0" smtClean="0">
              <a:cs typeface="Arial" pitchFamily="34" charset="0"/>
            </a:endParaRPr>
          </a:p>
          <a:p>
            <a:endParaRPr lang="tr-TR" b="1" dirty="0" smtClean="0">
              <a:cs typeface="Arial" pitchFamily="34" charset="0"/>
            </a:endParaRPr>
          </a:p>
        </p:txBody>
      </p:sp>
      <p:sp>
        <p:nvSpPr>
          <p:cNvPr id="675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67585" name="Object 1"/>
          <p:cNvGraphicFramePr>
            <a:graphicFrameLocks noChangeAspect="1"/>
          </p:cNvGraphicFramePr>
          <p:nvPr/>
        </p:nvGraphicFramePr>
        <p:xfrm>
          <a:off x="1281113" y="1628775"/>
          <a:ext cx="4635500" cy="504825"/>
        </p:xfrm>
        <a:graphic>
          <a:graphicData uri="http://schemas.openxmlformats.org/presentationml/2006/ole">
            <mc:AlternateContent xmlns:mc="http://schemas.openxmlformats.org/markup-compatibility/2006">
              <mc:Choice xmlns:v="urn:schemas-microsoft-com:vml" Requires="v">
                <p:oleObj spid="_x0000_s136226" name="Denklem" r:id="rId3" imgW="1866600" imgH="241200" progId="Equation.3">
                  <p:embed/>
                </p:oleObj>
              </mc:Choice>
              <mc:Fallback>
                <p:oleObj name="Denklem" r:id="rId3" imgW="1866600" imgH="241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1113" y="1628775"/>
                        <a:ext cx="4635500"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7587" name="Object 3"/>
          <p:cNvGraphicFramePr>
            <a:graphicFrameLocks noChangeAspect="1"/>
          </p:cNvGraphicFramePr>
          <p:nvPr/>
        </p:nvGraphicFramePr>
        <p:xfrm>
          <a:off x="1492250" y="5516563"/>
          <a:ext cx="5049838" cy="450850"/>
        </p:xfrm>
        <a:graphic>
          <a:graphicData uri="http://schemas.openxmlformats.org/presentationml/2006/ole">
            <mc:AlternateContent xmlns:mc="http://schemas.openxmlformats.org/markup-compatibility/2006">
              <mc:Choice xmlns:v="urn:schemas-microsoft-com:vml" Requires="v">
                <p:oleObj spid="_x0000_s136227" name="Denklem" r:id="rId5" imgW="2057400" imgH="215640" progId="Equation.3">
                  <p:embed/>
                </p:oleObj>
              </mc:Choice>
              <mc:Fallback>
                <p:oleObj name="Denklem" r:id="rId5" imgW="2057400" imgH="2156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2250" y="5516563"/>
                        <a:ext cx="5049838" cy="450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6 Dikdörtgen"/>
          <p:cNvSpPr/>
          <p:nvPr/>
        </p:nvSpPr>
        <p:spPr>
          <a:xfrm>
            <a:off x="6444208" y="5517232"/>
            <a:ext cx="1368152" cy="830997"/>
          </a:xfrm>
          <a:prstGeom prst="rect">
            <a:avLst/>
          </a:prstGeom>
        </p:spPr>
        <p:txBody>
          <a:bodyPr wrap="square">
            <a:spAutoFit/>
          </a:bodyPr>
          <a:lstStyle/>
          <a:p>
            <a:r>
              <a:rPr lang="tr-TR" sz="2400" dirty="0" smtClean="0">
                <a:cs typeface="Arial" pitchFamily="34" charset="0"/>
              </a:rPr>
              <a:t>m ≈ 17m</a:t>
            </a:r>
          </a:p>
          <a:p>
            <a:r>
              <a:rPr lang="tr-TR" sz="2400" dirty="0" smtClean="0">
                <a:cs typeface="Arial" pitchFamily="34" charset="0"/>
              </a:rPr>
              <a:t> </a:t>
            </a:r>
            <a:endParaRPr lang="tr-TR" sz="2400" dirty="0"/>
          </a:p>
        </p:txBody>
      </p:sp>
      <p:cxnSp>
        <p:nvCxnSpPr>
          <p:cNvPr id="9" name="8 Düz Bağlayıcı"/>
          <p:cNvCxnSpPr/>
          <p:nvPr/>
        </p:nvCxnSpPr>
        <p:spPr>
          <a:xfrm>
            <a:off x="2627784" y="573325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755576" y="404664"/>
            <a:ext cx="7056784" cy="646331"/>
          </a:xfrm>
          <a:prstGeom prst="rect">
            <a:avLst/>
          </a:prstGeom>
        </p:spPr>
        <p:txBody>
          <a:bodyPr wrap="square">
            <a:spAutoFit/>
          </a:bodyPr>
          <a:lstStyle/>
          <a:p>
            <a:endParaRPr lang="tr-TR" b="1" dirty="0" smtClean="0">
              <a:cs typeface="Arial" pitchFamily="34" charset="0"/>
            </a:endParaRPr>
          </a:p>
          <a:p>
            <a:r>
              <a:rPr lang="tr-TR" b="1" dirty="0" smtClean="0">
                <a:cs typeface="Arial" pitchFamily="34" charset="0"/>
              </a:rPr>
              <a:t>	b) Pompa biriminin fren gücü</a:t>
            </a:r>
            <a:endParaRPr lang="tr-TR" dirty="0"/>
          </a:p>
        </p:txBody>
      </p:sp>
      <p:sp>
        <p:nvSpPr>
          <p:cNvPr id="675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79876" name="Object 4"/>
          <p:cNvGraphicFramePr>
            <a:graphicFrameLocks noChangeAspect="1"/>
          </p:cNvGraphicFramePr>
          <p:nvPr/>
        </p:nvGraphicFramePr>
        <p:xfrm>
          <a:off x="1770063" y="1206500"/>
          <a:ext cx="3071812" cy="698500"/>
        </p:xfrm>
        <a:graphic>
          <a:graphicData uri="http://schemas.openxmlformats.org/presentationml/2006/ole">
            <mc:AlternateContent xmlns:mc="http://schemas.openxmlformats.org/markup-compatibility/2006">
              <mc:Choice xmlns:v="urn:schemas-microsoft-com:vml" Requires="v">
                <p:oleObj spid="_x0000_s137250" name="Denklem" r:id="rId3" imgW="1993680" imgH="444240" progId="Equation.3">
                  <p:embed/>
                </p:oleObj>
              </mc:Choice>
              <mc:Fallback>
                <p:oleObj name="Denklem" r:id="rId3" imgW="1993680" imgH="4442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0063" y="1206500"/>
                        <a:ext cx="3071812"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7 Dikdörtgen"/>
          <p:cNvSpPr/>
          <p:nvPr/>
        </p:nvSpPr>
        <p:spPr>
          <a:xfrm>
            <a:off x="827584" y="1916832"/>
            <a:ext cx="7056784" cy="1200329"/>
          </a:xfrm>
          <a:prstGeom prst="rect">
            <a:avLst/>
          </a:prstGeom>
        </p:spPr>
        <p:txBody>
          <a:bodyPr wrap="square">
            <a:spAutoFit/>
          </a:bodyPr>
          <a:lstStyle/>
          <a:p>
            <a:endParaRPr lang="tr-TR" b="1" dirty="0" smtClean="0">
              <a:cs typeface="Arial" pitchFamily="34" charset="0"/>
            </a:endParaRPr>
          </a:p>
          <a:p>
            <a:r>
              <a:rPr lang="tr-TR" b="1" dirty="0" smtClean="0">
                <a:cs typeface="Arial" pitchFamily="34" charset="0"/>
              </a:rPr>
              <a:t>	c) Pompa birimi tesis masrafı </a:t>
            </a:r>
          </a:p>
          <a:p>
            <a:endParaRPr lang="tr-TR" b="1" dirty="0" smtClean="0">
              <a:cs typeface="Arial" pitchFamily="34" charset="0"/>
            </a:endParaRPr>
          </a:p>
          <a:p>
            <a:r>
              <a:rPr lang="tr-TR" b="1" dirty="0" smtClean="0">
                <a:cs typeface="Arial" pitchFamily="34" charset="0"/>
              </a:rPr>
              <a:t>		</a:t>
            </a:r>
            <a:r>
              <a:rPr lang="tr-TR" dirty="0" smtClean="0">
                <a:cs typeface="Arial" pitchFamily="34" charset="0"/>
              </a:rPr>
              <a:t>TM = 300 TL </a:t>
            </a:r>
            <a:endParaRPr lang="tr-TR" dirty="0"/>
          </a:p>
        </p:txBody>
      </p:sp>
      <p:sp>
        <p:nvSpPr>
          <p:cNvPr id="9" name="8 Dikdörtgen"/>
          <p:cNvSpPr/>
          <p:nvPr/>
        </p:nvSpPr>
        <p:spPr>
          <a:xfrm>
            <a:off x="755576" y="3140968"/>
            <a:ext cx="7056784" cy="1200329"/>
          </a:xfrm>
          <a:prstGeom prst="rect">
            <a:avLst/>
          </a:prstGeom>
        </p:spPr>
        <p:txBody>
          <a:bodyPr wrap="square">
            <a:spAutoFit/>
          </a:bodyPr>
          <a:lstStyle/>
          <a:p>
            <a:endParaRPr lang="tr-TR" b="1" dirty="0" smtClean="0">
              <a:cs typeface="Arial" pitchFamily="34" charset="0"/>
            </a:endParaRPr>
          </a:p>
          <a:p>
            <a:r>
              <a:rPr lang="tr-TR" b="1" dirty="0" smtClean="0">
                <a:cs typeface="Arial" pitchFamily="34" charset="0"/>
              </a:rPr>
              <a:t>	d) </a:t>
            </a:r>
            <a:r>
              <a:rPr lang="tr-TR" b="1" dirty="0" err="1" smtClean="0">
                <a:cs typeface="Arial" pitchFamily="34" charset="0"/>
              </a:rPr>
              <a:t>fBG</a:t>
            </a:r>
            <a:r>
              <a:rPr lang="tr-TR" b="1" dirty="0" smtClean="0">
                <a:cs typeface="Arial" pitchFamily="34" charset="0"/>
              </a:rPr>
              <a:t> başına düşen tesis masrafı  </a:t>
            </a:r>
          </a:p>
          <a:p>
            <a:endParaRPr lang="tr-TR" b="1" dirty="0" smtClean="0">
              <a:cs typeface="Arial" pitchFamily="34" charset="0"/>
            </a:endParaRPr>
          </a:p>
          <a:p>
            <a:r>
              <a:rPr lang="tr-TR" b="1" dirty="0" smtClean="0">
                <a:cs typeface="Arial" pitchFamily="34" charset="0"/>
              </a:rPr>
              <a:t>		</a:t>
            </a:r>
            <a:endParaRPr lang="tr-TR" dirty="0"/>
          </a:p>
        </p:txBody>
      </p:sp>
      <p:graphicFrame>
        <p:nvGraphicFramePr>
          <p:cNvPr id="79877" name="Object 5"/>
          <p:cNvGraphicFramePr>
            <a:graphicFrameLocks noChangeAspect="1"/>
          </p:cNvGraphicFramePr>
          <p:nvPr>
            <p:extLst>
              <p:ext uri="{D42A27DB-BD31-4B8C-83A1-F6EECF244321}">
                <p14:modId xmlns:p14="http://schemas.microsoft.com/office/powerpoint/2010/main" val="1960691415"/>
              </p:ext>
            </p:extLst>
          </p:nvPr>
        </p:nvGraphicFramePr>
        <p:xfrm>
          <a:off x="1731963" y="3913188"/>
          <a:ext cx="3324225" cy="719137"/>
        </p:xfrm>
        <a:graphic>
          <a:graphicData uri="http://schemas.openxmlformats.org/presentationml/2006/ole">
            <mc:AlternateContent xmlns:mc="http://schemas.openxmlformats.org/markup-compatibility/2006">
              <mc:Choice xmlns:v="urn:schemas-microsoft-com:vml" Requires="v">
                <p:oleObj spid="_x0000_s137251" name="Denklem" r:id="rId5" imgW="2234880" imgH="419040" progId="Equation.3">
                  <p:embed/>
                </p:oleObj>
              </mc:Choice>
              <mc:Fallback>
                <p:oleObj name="Denklem" r:id="rId5" imgW="2234880" imgH="419040" progId="Equation.3">
                  <p:embed/>
                  <p:pic>
                    <p:nvPicPr>
                      <p:cNvPr id="0" name="Picture 3"/>
                      <p:cNvPicPr>
                        <a:picLocks noChangeAspect="1" noChangeArrowheads="1"/>
                      </p:cNvPicPr>
                      <p:nvPr/>
                    </p:nvPicPr>
                    <p:blipFill>
                      <a:blip r:embed="rId6"/>
                      <a:srcRect/>
                      <a:stretch>
                        <a:fillRect/>
                      </a:stretch>
                    </p:blipFill>
                    <p:spPr bwMode="auto">
                      <a:xfrm>
                        <a:off x="1731963" y="3913188"/>
                        <a:ext cx="3324225"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11 Dikdörtgen"/>
          <p:cNvSpPr/>
          <p:nvPr/>
        </p:nvSpPr>
        <p:spPr>
          <a:xfrm>
            <a:off x="827584" y="4869160"/>
            <a:ext cx="7056784" cy="1200329"/>
          </a:xfrm>
          <a:prstGeom prst="rect">
            <a:avLst/>
          </a:prstGeom>
        </p:spPr>
        <p:txBody>
          <a:bodyPr wrap="square">
            <a:spAutoFit/>
          </a:bodyPr>
          <a:lstStyle/>
          <a:p>
            <a:endParaRPr lang="tr-TR" b="1" dirty="0" smtClean="0">
              <a:cs typeface="Arial" pitchFamily="34" charset="0"/>
            </a:endParaRPr>
          </a:p>
          <a:p>
            <a:r>
              <a:rPr lang="tr-TR" b="1" dirty="0" smtClean="0">
                <a:cs typeface="Arial" pitchFamily="34" charset="0"/>
              </a:rPr>
              <a:t>	e) Servis ömrü</a:t>
            </a:r>
          </a:p>
          <a:p>
            <a:endParaRPr lang="tr-TR" b="1" dirty="0" smtClean="0">
              <a:cs typeface="Arial" pitchFamily="34" charset="0"/>
            </a:endParaRPr>
          </a:p>
          <a:p>
            <a:r>
              <a:rPr lang="tr-TR" b="1" dirty="0" smtClean="0">
                <a:cs typeface="Arial" pitchFamily="34" charset="0"/>
              </a:rPr>
              <a:t>		</a:t>
            </a:r>
            <a:r>
              <a:rPr lang="tr-TR" dirty="0" smtClean="0">
                <a:cs typeface="Arial" pitchFamily="34" charset="0"/>
              </a:rPr>
              <a:t>n= 14 yıl </a:t>
            </a:r>
            <a:endParaRPr lang="tr-T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12" name="11 Dikdörtgen"/>
          <p:cNvSpPr/>
          <p:nvPr/>
        </p:nvSpPr>
        <p:spPr>
          <a:xfrm>
            <a:off x="755576" y="548680"/>
            <a:ext cx="7056784" cy="1200329"/>
          </a:xfrm>
          <a:prstGeom prst="rect">
            <a:avLst/>
          </a:prstGeom>
        </p:spPr>
        <p:txBody>
          <a:bodyPr wrap="square">
            <a:spAutoFit/>
          </a:bodyPr>
          <a:lstStyle/>
          <a:p>
            <a:endParaRPr lang="tr-TR" b="1" dirty="0" smtClean="0">
              <a:cs typeface="Arial" pitchFamily="34" charset="0"/>
            </a:endParaRPr>
          </a:p>
          <a:p>
            <a:r>
              <a:rPr lang="tr-TR" b="1" dirty="0" smtClean="0">
                <a:cs typeface="Arial" pitchFamily="34" charset="0"/>
              </a:rPr>
              <a:t>	f) Faiz oranı</a:t>
            </a:r>
          </a:p>
          <a:p>
            <a:endParaRPr lang="tr-TR" b="1" dirty="0" smtClean="0">
              <a:cs typeface="Arial" pitchFamily="34" charset="0"/>
            </a:endParaRPr>
          </a:p>
          <a:p>
            <a:r>
              <a:rPr lang="tr-TR" b="1" dirty="0" smtClean="0">
                <a:cs typeface="Arial" pitchFamily="34" charset="0"/>
              </a:rPr>
              <a:t>		</a:t>
            </a:r>
            <a:r>
              <a:rPr lang="tr-TR" dirty="0" smtClean="0">
                <a:cs typeface="Arial" pitchFamily="34" charset="0"/>
              </a:rPr>
              <a:t>i= % 10</a:t>
            </a:r>
            <a:endParaRPr lang="tr-TR" dirty="0"/>
          </a:p>
        </p:txBody>
      </p:sp>
      <p:sp>
        <p:nvSpPr>
          <p:cNvPr id="10" name="9 Dikdörtgen"/>
          <p:cNvSpPr/>
          <p:nvPr/>
        </p:nvSpPr>
        <p:spPr>
          <a:xfrm>
            <a:off x="899592" y="1844824"/>
            <a:ext cx="7056784" cy="646331"/>
          </a:xfrm>
          <a:prstGeom prst="rect">
            <a:avLst/>
          </a:prstGeom>
        </p:spPr>
        <p:txBody>
          <a:bodyPr wrap="square">
            <a:spAutoFit/>
          </a:bodyPr>
          <a:lstStyle/>
          <a:p>
            <a:endParaRPr lang="tr-TR" b="1" dirty="0" smtClean="0">
              <a:cs typeface="Arial" pitchFamily="34" charset="0"/>
            </a:endParaRPr>
          </a:p>
          <a:p>
            <a:r>
              <a:rPr lang="tr-TR" b="1" dirty="0" smtClean="0">
                <a:cs typeface="Arial" pitchFamily="34" charset="0"/>
              </a:rPr>
              <a:t>	g) Amortisman faktörü</a:t>
            </a:r>
          </a:p>
        </p:txBody>
      </p:sp>
      <p:sp>
        <p:nvSpPr>
          <p:cNvPr id="8090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80900" name="Object 4"/>
          <p:cNvGraphicFramePr>
            <a:graphicFrameLocks noChangeAspect="1"/>
          </p:cNvGraphicFramePr>
          <p:nvPr>
            <p:extLst>
              <p:ext uri="{D42A27DB-BD31-4B8C-83A1-F6EECF244321}">
                <p14:modId xmlns:p14="http://schemas.microsoft.com/office/powerpoint/2010/main" val="2448160316"/>
              </p:ext>
            </p:extLst>
          </p:nvPr>
        </p:nvGraphicFramePr>
        <p:xfrm>
          <a:off x="2232025" y="2609850"/>
          <a:ext cx="5287963" cy="987425"/>
        </p:xfrm>
        <a:graphic>
          <a:graphicData uri="http://schemas.openxmlformats.org/presentationml/2006/ole">
            <mc:AlternateContent xmlns:mc="http://schemas.openxmlformats.org/markup-compatibility/2006">
              <mc:Choice xmlns:v="urn:schemas-microsoft-com:vml" Requires="v">
                <p:oleObj spid="_x0000_s138272" name="Denklem" r:id="rId3" imgW="2984400" imgH="609480" progId="Equation.3">
                  <p:embed/>
                </p:oleObj>
              </mc:Choice>
              <mc:Fallback>
                <p:oleObj name="Denklem" r:id="rId3" imgW="2984400" imgH="609480" progId="Equation.3">
                  <p:embed/>
                  <p:pic>
                    <p:nvPicPr>
                      <p:cNvPr id="0" name="Picture 2"/>
                      <p:cNvPicPr>
                        <a:picLocks noChangeAspect="1" noChangeArrowheads="1"/>
                      </p:cNvPicPr>
                      <p:nvPr/>
                    </p:nvPicPr>
                    <p:blipFill>
                      <a:blip r:embed="rId4"/>
                      <a:srcRect/>
                      <a:stretch>
                        <a:fillRect/>
                      </a:stretch>
                    </p:blipFill>
                    <p:spPr bwMode="auto">
                      <a:xfrm>
                        <a:off x="2232025" y="2609850"/>
                        <a:ext cx="5287963" cy="987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12 Dikdörtgen"/>
          <p:cNvSpPr/>
          <p:nvPr/>
        </p:nvSpPr>
        <p:spPr>
          <a:xfrm>
            <a:off x="827584" y="3573017"/>
            <a:ext cx="7056784" cy="1754326"/>
          </a:xfrm>
          <a:prstGeom prst="rect">
            <a:avLst/>
          </a:prstGeom>
        </p:spPr>
        <p:txBody>
          <a:bodyPr wrap="square">
            <a:spAutoFit/>
          </a:bodyPr>
          <a:lstStyle/>
          <a:p>
            <a:endParaRPr lang="tr-TR" b="1" dirty="0" smtClean="0">
              <a:cs typeface="Arial" pitchFamily="34" charset="0"/>
            </a:endParaRPr>
          </a:p>
          <a:p>
            <a:r>
              <a:rPr lang="tr-TR" b="1" dirty="0" smtClean="0">
                <a:cs typeface="Arial" pitchFamily="34" charset="0"/>
              </a:rPr>
              <a:t>	h) </a:t>
            </a:r>
            <a:r>
              <a:rPr lang="tr-TR" b="1" dirty="0" err="1" smtClean="0">
                <a:cs typeface="Arial" pitchFamily="34" charset="0"/>
              </a:rPr>
              <a:t>fBG</a:t>
            </a:r>
            <a:r>
              <a:rPr lang="tr-TR" b="1" dirty="0" smtClean="0">
                <a:cs typeface="Arial" pitchFamily="34" charset="0"/>
              </a:rPr>
              <a:t> –yıl başına sabit masraflar</a:t>
            </a:r>
          </a:p>
          <a:p>
            <a:endParaRPr lang="tr-TR" b="1" dirty="0" smtClean="0">
              <a:cs typeface="Arial" pitchFamily="34" charset="0"/>
            </a:endParaRPr>
          </a:p>
          <a:p>
            <a:r>
              <a:rPr lang="tr-TR" b="1" dirty="0" smtClean="0">
                <a:cs typeface="Arial" pitchFamily="34" charset="0"/>
              </a:rPr>
              <a:t>	</a:t>
            </a:r>
            <a:r>
              <a:rPr lang="tr-TR" i="1" dirty="0" err="1" smtClean="0">
                <a:cs typeface="Arial" pitchFamily="34" charset="0"/>
              </a:rPr>
              <a:t>SM</a:t>
            </a:r>
            <a:r>
              <a:rPr lang="tr-TR" i="1" baseline="-25000" dirty="0" err="1" smtClean="0">
                <a:cs typeface="Arial" pitchFamily="34" charset="0"/>
              </a:rPr>
              <a:t>fBG</a:t>
            </a:r>
            <a:r>
              <a:rPr lang="tr-TR" i="1" dirty="0" smtClean="0">
                <a:cs typeface="Arial" pitchFamily="34" charset="0"/>
              </a:rPr>
              <a:t> =  AF * </a:t>
            </a:r>
            <a:r>
              <a:rPr lang="tr-TR" i="1" dirty="0" err="1" smtClean="0">
                <a:cs typeface="Arial" pitchFamily="34" charset="0"/>
              </a:rPr>
              <a:t>TM</a:t>
            </a:r>
            <a:r>
              <a:rPr lang="tr-TR" i="1" baseline="-25000" dirty="0" err="1" smtClean="0">
                <a:cs typeface="Arial" pitchFamily="34" charset="0"/>
              </a:rPr>
              <a:t>fBG</a:t>
            </a:r>
            <a:r>
              <a:rPr lang="tr-TR" i="1" dirty="0" smtClean="0">
                <a:cs typeface="Arial" pitchFamily="34" charset="0"/>
              </a:rPr>
              <a:t> = </a:t>
            </a:r>
            <a:r>
              <a:rPr lang="tr-TR" dirty="0" smtClean="0">
                <a:cs typeface="Arial" pitchFamily="34" charset="0"/>
              </a:rPr>
              <a:t>0.13575 * 300= 40.73 TL/</a:t>
            </a:r>
            <a:r>
              <a:rPr lang="tr-TR" dirty="0" err="1" smtClean="0">
                <a:cs typeface="Arial" pitchFamily="34" charset="0"/>
              </a:rPr>
              <a:t>fBG</a:t>
            </a:r>
            <a:r>
              <a:rPr lang="tr-TR" dirty="0" smtClean="0">
                <a:cs typeface="Arial" pitchFamily="34" charset="0"/>
              </a:rPr>
              <a:t>-yıl  </a:t>
            </a:r>
          </a:p>
          <a:p>
            <a:endParaRPr lang="tr-TR" b="1" dirty="0" smtClean="0">
              <a:cs typeface="Arial" pitchFamily="34" charset="0"/>
            </a:endParaRPr>
          </a:p>
          <a:p>
            <a:r>
              <a:rPr lang="tr-TR" b="1" dirty="0" smtClean="0">
                <a:cs typeface="Arial" pitchFamily="34" charset="0"/>
              </a:rPr>
              <a:t>		</a:t>
            </a:r>
            <a:endParaRPr lang="tr-TR" dirty="0"/>
          </a:p>
        </p:txBody>
      </p:sp>
      <p:sp>
        <p:nvSpPr>
          <p:cNvPr id="14" name="13 Dikdörtgen"/>
          <p:cNvSpPr/>
          <p:nvPr/>
        </p:nvSpPr>
        <p:spPr>
          <a:xfrm>
            <a:off x="899592" y="4869160"/>
            <a:ext cx="7056784" cy="1200329"/>
          </a:xfrm>
          <a:prstGeom prst="rect">
            <a:avLst/>
          </a:prstGeom>
        </p:spPr>
        <p:txBody>
          <a:bodyPr wrap="square">
            <a:spAutoFit/>
          </a:bodyPr>
          <a:lstStyle/>
          <a:p>
            <a:endParaRPr lang="tr-TR" b="1" dirty="0" smtClean="0">
              <a:cs typeface="Arial" pitchFamily="34" charset="0"/>
            </a:endParaRPr>
          </a:p>
          <a:p>
            <a:r>
              <a:rPr lang="tr-TR" b="1" dirty="0" smtClean="0">
                <a:cs typeface="Arial" pitchFamily="34" charset="0"/>
              </a:rPr>
              <a:t>	i) </a:t>
            </a:r>
            <a:r>
              <a:rPr lang="tr-TR" b="1" dirty="0" err="1" smtClean="0">
                <a:cs typeface="Arial" pitchFamily="34" charset="0"/>
              </a:rPr>
              <a:t>fBG</a:t>
            </a:r>
            <a:r>
              <a:rPr lang="tr-TR" b="1" dirty="0" smtClean="0">
                <a:cs typeface="Arial" pitchFamily="34" charset="0"/>
              </a:rPr>
              <a:t> –h başına sabit masraflar</a:t>
            </a:r>
            <a:endParaRPr lang="tr-TR" dirty="0" smtClean="0">
              <a:cs typeface="Arial" pitchFamily="34" charset="0"/>
            </a:endParaRPr>
          </a:p>
          <a:p>
            <a:endParaRPr lang="tr-TR" b="1" dirty="0" smtClean="0">
              <a:cs typeface="Arial" pitchFamily="34" charset="0"/>
            </a:endParaRPr>
          </a:p>
          <a:p>
            <a:r>
              <a:rPr lang="tr-TR" b="1" dirty="0" smtClean="0">
                <a:cs typeface="Arial" pitchFamily="34" charset="0"/>
              </a:rPr>
              <a:t>		</a:t>
            </a:r>
            <a:endParaRPr lang="tr-TR" dirty="0"/>
          </a:p>
        </p:txBody>
      </p:sp>
      <p:graphicFrame>
        <p:nvGraphicFramePr>
          <p:cNvPr id="80903" name="Object 7"/>
          <p:cNvGraphicFramePr>
            <a:graphicFrameLocks noChangeAspect="1"/>
          </p:cNvGraphicFramePr>
          <p:nvPr>
            <p:extLst>
              <p:ext uri="{D42A27DB-BD31-4B8C-83A1-F6EECF244321}">
                <p14:modId xmlns:p14="http://schemas.microsoft.com/office/powerpoint/2010/main" val="1128511286"/>
              </p:ext>
            </p:extLst>
          </p:nvPr>
        </p:nvGraphicFramePr>
        <p:xfrm>
          <a:off x="2012950" y="5741988"/>
          <a:ext cx="4252913" cy="628650"/>
        </p:xfrm>
        <a:graphic>
          <a:graphicData uri="http://schemas.openxmlformats.org/presentationml/2006/ole">
            <mc:AlternateContent xmlns:mc="http://schemas.openxmlformats.org/markup-compatibility/2006">
              <mc:Choice xmlns:v="urn:schemas-microsoft-com:vml" Requires="v">
                <p:oleObj spid="_x0000_s138273" name="Denklem" r:id="rId5" imgW="3022560" imgH="406080" progId="Equation.3">
                  <p:embed/>
                </p:oleObj>
              </mc:Choice>
              <mc:Fallback>
                <p:oleObj name="Denklem" r:id="rId5" imgW="3022560" imgH="406080" progId="Equation.3">
                  <p:embed/>
                  <p:pic>
                    <p:nvPicPr>
                      <p:cNvPr id="0" name="Picture 3"/>
                      <p:cNvPicPr>
                        <a:picLocks noChangeAspect="1" noChangeArrowheads="1"/>
                      </p:cNvPicPr>
                      <p:nvPr/>
                    </p:nvPicPr>
                    <p:blipFill>
                      <a:blip r:embed="rId6"/>
                      <a:srcRect/>
                      <a:stretch>
                        <a:fillRect/>
                      </a:stretch>
                    </p:blipFill>
                    <p:spPr bwMode="auto">
                      <a:xfrm>
                        <a:off x="2012950" y="5741988"/>
                        <a:ext cx="4252913"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0" y="355740"/>
            <a:ext cx="8892480" cy="24160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algn="just" eaLnBrk="0" fontAlgn="base" hangingPunct="0">
              <a:spcBef>
                <a:spcPct val="0"/>
              </a:spcBef>
              <a:spcAft>
                <a:spcPct val="0"/>
              </a:spcAft>
            </a:pPr>
            <a:r>
              <a:rPr lang="tr-TR" sz="2000" dirty="0" smtClean="0"/>
              <a:t>		</a:t>
            </a:r>
            <a:r>
              <a:rPr kumimoji="0" lang="tr-TR" sz="2000" b="1" i="0" u="none" strike="noStrike" cap="none" normalizeH="0" baseline="0" dirty="0" smtClean="0">
                <a:ln>
                  <a:noFill/>
                </a:ln>
                <a:solidFill>
                  <a:srgbClr val="C00000"/>
                </a:solidFill>
                <a:effectLst>
                  <a:outerShdw blurRad="38100" dist="38100" dir="2700000" algn="tl">
                    <a:srgbClr val="000000">
                      <a:alpha val="43137"/>
                    </a:srgbClr>
                  </a:outerShdw>
                </a:effectLst>
                <a:cs typeface="Arial" pitchFamily="34" charset="0"/>
              </a:rPr>
              <a:t>KAYNAK ARAŞTIRMASI</a:t>
            </a:r>
          </a:p>
          <a:p>
            <a:pPr algn="just"/>
            <a:endParaRPr lang="tr-TR" sz="2000" b="1" dirty="0" smtClean="0">
              <a:cs typeface="Arial" pitchFamily="34" charset="0"/>
            </a:endParaRPr>
          </a:p>
          <a:p>
            <a:pPr algn="just"/>
            <a:r>
              <a:rPr lang="tr-TR" sz="1700" dirty="0" smtClean="0"/>
              <a:t>          Çizelge’den görüleceği gibi, toprağın elektriksel iletkenliği </a:t>
            </a:r>
            <a:r>
              <a:rPr lang="tr-TR" sz="1700" b="1" dirty="0" smtClean="0">
                <a:solidFill>
                  <a:srgbClr val="FF0000"/>
                </a:solidFill>
                <a:effectLst>
                  <a:outerShdw blurRad="38100" dist="38100" dir="2700000" algn="tl">
                    <a:srgbClr val="000000">
                      <a:alpha val="43137"/>
                    </a:srgbClr>
                  </a:outerShdw>
                </a:effectLst>
              </a:rPr>
              <a:t>0.46 – 0.93 </a:t>
            </a:r>
            <a:r>
              <a:rPr lang="tr-TR" sz="1700" b="1" dirty="0" err="1" smtClean="0">
                <a:solidFill>
                  <a:srgbClr val="FF0000"/>
                </a:solidFill>
                <a:effectLst>
                  <a:outerShdw blurRad="38100" dist="38100" dir="2700000" algn="tl">
                    <a:srgbClr val="000000">
                      <a:alpha val="43137"/>
                    </a:srgbClr>
                  </a:outerShdw>
                </a:effectLst>
              </a:rPr>
              <a:t>dS</a:t>
            </a:r>
            <a:r>
              <a:rPr lang="tr-TR" sz="1700" b="1" dirty="0" smtClean="0">
                <a:solidFill>
                  <a:srgbClr val="FF0000"/>
                </a:solidFill>
                <a:effectLst>
                  <a:outerShdw blurRad="38100" dist="38100" dir="2700000" algn="tl">
                    <a:srgbClr val="000000">
                      <a:alpha val="43137"/>
                    </a:srgbClr>
                  </a:outerShdw>
                </a:effectLst>
              </a:rPr>
              <a:t>/m </a:t>
            </a:r>
            <a:r>
              <a:rPr lang="tr-TR" sz="1700" dirty="0" smtClean="0"/>
              <a:t>arasında değişmektedir ve alanda tuzluluk sorunu bulunmamaktadır</a:t>
            </a:r>
            <a:r>
              <a:rPr lang="tr-TR" sz="2000" dirty="0" smtClean="0"/>
              <a:t>.  </a:t>
            </a:r>
          </a:p>
          <a:p>
            <a:pPr marL="457200" marR="0" lvl="0" indent="-457200" algn="just" defTabSz="914400" rtl="0" eaLnBrk="0" fontAlgn="base" latinLnBrk="0" hangingPunct="0">
              <a:lnSpc>
                <a:spcPct val="100000"/>
              </a:lnSpc>
              <a:spcBef>
                <a:spcPct val="0"/>
              </a:spcBef>
              <a:spcAft>
                <a:spcPct val="0"/>
              </a:spcAft>
              <a:buClrTx/>
              <a:buSzTx/>
              <a:tabLst/>
            </a:pPr>
            <a:endParaRPr lang="tr-TR" sz="2000" dirty="0"/>
          </a:p>
          <a:p>
            <a:pPr algn="just"/>
            <a:r>
              <a:rPr lang="tr-TR" sz="2000" dirty="0"/>
              <a:t>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tr-TR" sz="1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1"/>
          <p:cNvSpPr>
            <a:spLocks noChangeArrowheads="1"/>
          </p:cNvSpPr>
          <p:nvPr/>
        </p:nvSpPr>
        <p:spPr bwMode="auto">
          <a:xfrm>
            <a:off x="251520" y="1484784"/>
            <a:ext cx="889248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tr-TR" dirty="0" smtClean="0"/>
              <a:t>		</a:t>
            </a:r>
          </a:p>
          <a:p>
            <a:pPr marL="457200" indent="-457200" algn="just" eaLnBrk="0" fontAlgn="base" hangingPunct="0">
              <a:spcBef>
                <a:spcPct val="0"/>
              </a:spcBef>
              <a:spcAft>
                <a:spcPct val="0"/>
              </a:spcAft>
            </a:pPr>
            <a:r>
              <a:rPr lang="tr-TR" dirty="0" smtClean="0"/>
              <a:t>	</a:t>
            </a:r>
            <a:r>
              <a:rPr lang="tr-TR" sz="1500" dirty="0" smtClean="0"/>
              <a:t>Çizelge  </a:t>
            </a:r>
            <a:r>
              <a:rPr lang="tr-TR" sz="1500" dirty="0"/>
              <a:t>Proje alanı topraklarının bazı fiziksel özellikleri</a:t>
            </a:r>
          </a:p>
          <a:p>
            <a:pPr marL="457200" marR="0" lvl="0" indent="-457200" algn="just" defTabSz="914400" rtl="0" eaLnBrk="0" fontAlgn="base" latinLnBrk="0" hangingPunct="0">
              <a:lnSpc>
                <a:spcPct val="100000"/>
              </a:lnSpc>
              <a:spcBef>
                <a:spcPct val="0"/>
              </a:spcBef>
              <a:spcAft>
                <a:spcPct val="0"/>
              </a:spcAft>
              <a:buClrTx/>
              <a:buSzTx/>
              <a:tabLst/>
            </a:pPr>
            <a:endParaRPr kumimoji="0" lang="tr-TR" b="1" i="0" u="none" strike="noStrike" cap="none" normalizeH="0" dirty="0" smtClean="0">
              <a:ln>
                <a:noFill/>
              </a:ln>
              <a:solidFill>
                <a:schemeClr val="tx1"/>
              </a:solidFill>
              <a:effectLst/>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tabLst/>
            </a:pPr>
            <a:r>
              <a:rPr kumimoji="0" lang="tr-TR" b="1" i="0" u="none" strike="noStrike" cap="none" normalizeH="0" dirty="0" smtClean="0">
                <a:ln>
                  <a:noFill/>
                </a:ln>
                <a:solidFill>
                  <a:schemeClr val="tx1"/>
                </a:solidFill>
                <a:effectLst/>
                <a:cs typeface="Arial" pitchFamily="34" charset="0"/>
              </a:rPr>
              <a:t> </a:t>
            </a:r>
            <a:endParaRPr kumimoji="0" lang="tr-TR" b="1"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ea typeface="Times New Roman" pitchFamily="18" charset="0"/>
                <a:cs typeface="Arial" pitchFamily="34" charset="0"/>
              </a:rPr>
              <a:t>	</a:t>
            </a:r>
            <a:endParaRPr kumimoji="0" lang="tr-TR"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4 Dikdörtgen"/>
          <p:cNvSpPr/>
          <p:nvPr/>
        </p:nvSpPr>
        <p:spPr>
          <a:xfrm>
            <a:off x="4427984" y="6021288"/>
            <a:ext cx="4572000" cy="369332"/>
          </a:xfrm>
          <a:prstGeom prst="rect">
            <a:avLst/>
          </a:prstGeom>
        </p:spPr>
        <p:txBody>
          <a:bodyPr>
            <a:spAutoFit/>
          </a:bodyPr>
          <a:lstStyle/>
          <a:p>
            <a:r>
              <a:rPr lang="tr-TR" dirty="0" err="1" smtClean="0"/>
              <a:t>d</a:t>
            </a:r>
            <a:r>
              <a:rPr lang="tr-TR" baseline="-25000" dirty="0" err="1" smtClean="0"/>
              <a:t>k</a:t>
            </a:r>
            <a:r>
              <a:rPr lang="tr-TR" dirty="0" smtClean="0"/>
              <a:t> = 223.0 mm/ 120 cm </a:t>
            </a:r>
            <a:endParaRPr lang="tr-TR" dirty="0"/>
          </a:p>
        </p:txBody>
      </p:sp>
      <p:sp>
        <p:nvSpPr>
          <p:cNvPr id="6" name="5 Dikdörtgen"/>
          <p:cNvSpPr/>
          <p:nvPr/>
        </p:nvSpPr>
        <p:spPr>
          <a:xfrm>
            <a:off x="827584" y="6021288"/>
            <a:ext cx="4572000" cy="369332"/>
          </a:xfrm>
          <a:prstGeom prst="rect">
            <a:avLst/>
          </a:prstGeom>
        </p:spPr>
        <p:txBody>
          <a:bodyPr>
            <a:spAutoFit/>
          </a:bodyPr>
          <a:lstStyle/>
          <a:p>
            <a:r>
              <a:rPr lang="tr-TR" dirty="0" err="1" smtClean="0"/>
              <a:t>d</a:t>
            </a:r>
            <a:r>
              <a:rPr lang="tr-TR" baseline="-25000" dirty="0" err="1" smtClean="0"/>
              <a:t>k</a:t>
            </a:r>
            <a:r>
              <a:rPr lang="tr-TR" dirty="0" smtClean="0"/>
              <a:t> = 185.8 mm/ 1 m </a:t>
            </a:r>
            <a:endParaRPr lang="tr-TR" dirty="0"/>
          </a:p>
        </p:txBody>
      </p:sp>
      <p:graphicFrame>
        <p:nvGraphicFramePr>
          <p:cNvPr id="7" name="6 Tablo"/>
          <p:cNvGraphicFramePr>
            <a:graphicFrameLocks noGrp="1"/>
          </p:cNvGraphicFramePr>
          <p:nvPr/>
        </p:nvGraphicFramePr>
        <p:xfrm>
          <a:off x="755576" y="2204864"/>
          <a:ext cx="7848874" cy="3816424"/>
        </p:xfrm>
        <a:graphic>
          <a:graphicData uri="http://schemas.openxmlformats.org/drawingml/2006/table">
            <a:tbl>
              <a:tblPr/>
              <a:tblGrid>
                <a:gridCol w="1005922">
                  <a:extLst>
                    <a:ext uri="{9D8B030D-6E8A-4147-A177-3AD203B41FA5}">
                      <a16:colId xmlns:a16="http://schemas.microsoft.com/office/drawing/2014/main" xmlns="" val="20000"/>
                    </a:ext>
                  </a:extLst>
                </a:gridCol>
                <a:gridCol w="784493">
                  <a:extLst>
                    <a:ext uri="{9D8B030D-6E8A-4147-A177-3AD203B41FA5}">
                      <a16:colId xmlns:a16="http://schemas.microsoft.com/office/drawing/2014/main" xmlns="" val="20001"/>
                    </a:ext>
                  </a:extLst>
                </a:gridCol>
                <a:gridCol w="672986">
                  <a:extLst>
                    <a:ext uri="{9D8B030D-6E8A-4147-A177-3AD203B41FA5}">
                      <a16:colId xmlns:a16="http://schemas.microsoft.com/office/drawing/2014/main" xmlns="" val="20002"/>
                    </a:ext>
                  </a:extLst>
                </a:gridCol>
                <a:gridCol w="907067">
                  <a:extLst>
                    <a:ext uri="{9D8B030D-6E8A-4147-A177-3AD203B41FA5}">
                      <a16:colId xmlns:a16="http://schemas.microsoft.com/office/drawing/2014/main" xmlns="" val="20003"/>
                    </a:ext>
                  </a:extLst>
                </a:gridCol>
                <a:gridCol w="774211">
                  <a:extLst>
                    <a:ext uri="{9D8B030D-6E8A-4147-A177-3AD203B41FA5}">
                      <a16:colId xmlns:a16="http://schemas.microsoft.com/office/drawing/2014/main" xmlns="" val="20004"/>
                    </a:ext>
                  </a:extLst>
                </a:gridCol>
                <a:gridCol w="901533">
                  <a:extLst>
                    <a:ext uri="{9D8B030D-6E8A-4147-A177-3AD203B41FA5}">
                      <a16:colId xmlns:a16="http://schemas.microsoft.com/office/drawing/2014/main" xmlns="" val="20005"/>
                    </a:ext>
                  </a:extLst>
                </a:gridCol>
                <a:gridCol w="1012247">
                  <a:extLst>
                    <a:ext uri="{9D8B030D-6E8A-4147-A177-3AD203B41FA5}">
                      <a16:colId xmlns:a16="http://schemas.microsoft.com/office/drawing/2014/main" xmlns="" val="20006"/>
                    </a:ext>
                  </a:extLst>
                </a:gridCol>
                <a:gridCol w="1005922">
                  <a:extLst>
                    <a:ext uri="{9D8B030D-6E8A-4147-A177-3AD203B41FA5}">
                      <a16:colId xmlns:a16="http://schemas.microsoft.com/office/drawing/2014/main" xmlns="" val="20007"/>
                    </a:ext>
                  </a:extLst>
                </a:gridCol>
                <a:gridCol w="784493">
                  <a:extLst>
                    <a:ext uri="{9D8B030D-6E8A-4147-A177-3AD203B41FA5}">
                      <a16:colId xmlns:a16="http://schemas.microsoft.com/office/drawing/2014/main" xmlns="" val="20008"/>
                    </a:ext>
                  </a:extLst>
                </a:gridCol>
              </a:tblGrid>
              <a:tr h="422345">
                <a:tc rowSpan="2">
                  <a:txBody>
                    <a:bodyPr/>
                    <a:lstStyle/>
                    <a:p>
                      <a:pPr algn="ctr">
                        <a:lnSpc>
                          <a:spcPct val="100000"/>
                        </a:lnSpc>
                        <a:spcAft>
                          <a:spcPts val="0"/>
                        </a:spcAft>
                      </a:pPr>
                      <a:r>
                        <a:rPr lang="tr-TR" sz="1100" b="1" dirty="0">
                          <a:latin typeface="+mn-lt"/>
                          <a:ea typeface="Times New Roman"/>
                        </a:rPr>
                        <a:t>Profil</a:t>
                      </a:r>
                    </a:p>
                    <a:p>
                      <a:pPr algn="ctr">
                        <a:lnSpc>
                          <a:spcPct val="100000"/>
                        </a:lnSpc>
                        <a:spcAft>
                          <a:spcPts val="0"/>
                        </a:spcAft>
                      </a:pPr>
                      <a:r>
                        <a:rPr lang="tr-TR" sz="1100" b="1" dirty="0">
                          <a:latin typeface="+mn-lt"/>
                          <a:ea typeface="Times New Roman"/>
                        </a:rPr>
                        <a:t>no</a:t>
                      </a:r>
                    </a:p>
                  </a:txBody>
                  <a:tcPr marL="19368" marR="19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0000"/>
                        </a:lnSpc>
                        <a:spcAft>
                          <a:spcPts val="0"/>
                        </a:spcAft>
                      </a:pPr>
                      <a:r>
                        <a:rPr lang="tr-TR" sz="1100" b="1" dirty="0">
                          <a:latin typeface="+mn-lt"/>
                          <a:ea typeface="Times New Roman"/>
                        </a:rPr>
                        <a:t>Derinlik</a:t>
                      </a:r>
                    </a:p>
                    <a:p>
                      <a:pPr algn="ctr">
                        <a:lnSpc>
                          <a:spcPct val="100000"/>
                        </a:lnSpc>
                        <a:spcAft>
                          <a:spcPts val="0"/>
                        </a:spcAft>
                      </a:pPr>
                      <a:r>
                        <a:rPr lang="tr-TR" sz="1100" b="1" dirty="0">
                          <a:latin typeface="+mn-lt"/>
                          <a:ea typeface="Times New Roman"/>
                        </a:rPr>
                        <a:t>(cm)</a:t>
                      </a:r>
                    </a:p>
                  </a:txBody>
                  <a:tcPr marL="19368" marR="19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0000"/>
                        </a:lnSpc>
                        <a:spcAft>
                          <a:spcPts val="0"/>
                        </a:spcAft>
                      </a:pPr>
                      <a:r>
                        <a:rPr lang="tr-TR" sz="1100" b="1" dirty="0">
                          <a:latin typeface="+mn-lt"/>
                          <a:ea typeface="Times New Roman"/>
                        </a:rPr>
                        <a:t>Bünye</a:t>
                      </a:r>
                    </a:p>
                    <a:p>
                      <a:pPr algn="ctr">
                        <a:lnSpc>
                          <a:spcPct val="100000"/>
                        </a:lnSpc>
                        <a:spcAft>
                          <a:spcPts val="0"/>
                        </a:spcAft>
                      </a:pPr>
                      <a:r>
                        <a:rPr lang="tr-TR" sz="1100" b="1" dirty="0">
                          <a:latin typeface="+mn-lt"/>
                          <a:ea typeface="Times New Roman"/>
                        </a:rPr>
                        <a:t>sınıfı</a:t>
                      </a:r>
                    </a:p>
                  </a:txBody>
                  <a:tcPr marL="19368" marR="19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0000"/>
                        </a:lnSpc>
                        <a:spcAft>
                          <a:spcPts val="0"/>
                        </a:spcAft>
                      </a:pPr>
                      <a:r>
                        <a:rPr lang="tr-TR" sz="1100" b="1" dirty="0">
                          <a:latin typeface="+mn-lt"/>
                          <a:ea typeface="Times New Roman"/>
                        </a:rPr>
                        <a:t>Tarla</a:t>
                      </a:r>
                    </a:p>
                    <a:p>
                      <a:pPr algn="ctr">
                        <a:lnSpc>
                          <a:spcPct val="100000"/>
                        </a:lnSpc>
                        <a:spcAft>
                          <a:spcPts val="0"/>
                        </a:spcAft>
                      </a:pPr>
                      <a:r>
                        <a:rPr lang="tr-TR" sz="1100" b="1" dirty="0">
                          <a:latin typeface="+mn-lt"/>
                          <a:ea typeface="Times New Roman"/>
                        </a:rPr>
                        <a:t>kapasitesi,</a:t>
                      </a:r>
                    </a:p>
                    <a:p>
                      <a:pPr algn="ctr">
                        <a:lnSpc>
                          <a:spcPct val="100000"/>
                        </a:lnSpc>
                        <a:spcAft>
                          <a:spcPts val="0"/>
                        </a:spcAft>
                      </a:pPr>
                      <a:r>
                        <a:rPr lang="tr-TR" sz="1100" b="1" dirty="0">
                          <a:latin typeface="+mn-lt"/>
                          <a:ea typeface="Times New Roman"/>
                        </a:rPr>
                        <a:t>TK (%)</a:t>
                      </a:r>
                    </a:p>
                  </a:txBody>
                  <a:tcPr marL="19368" marR="19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0000"/>
                        </a:lnSpc>
                        <a:spcAft>
                          <a:spcPts val="0"/>
                        </a:spcAft>
                      </a:pPr>
                      <a:r>
                        <a:rPr lang="tr-TR" sz="1100" b="1" dirty="0">
                          <a:latin typeface="+mn-lt"/>
                          <a:ea typeface="Times New Roman"/>
                        </a:rPr>
                        <a:t>Solma noktası,</a:t>
                      </a:r>
                    </a:p>
                    <a:p>
                      <a:pPr algn="ctr">
                        <a:lnSpc>
                          <a:spcPct val="100000"/>
                        </a:lnSpc>
                        <a:spcAft>
                          <a:spcPts val="0"/>
                        </a:spcAft>
                      </a:pPr>
                      <a:r>
                        <a:rPr lang="tr-TR" sz="1100" b="1" dirty="0">
                          <a:latin typeface="+mn-lt"/>
                          <a:ea typeface="Times New Roman"/>
                        </a:rPr>
                        <a:t>SN (%)</a:t>
                      </a:r>
                    </a:p>
                  </a:txBody>
                  <a:tcPr marL="19368" marR="19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0000"/>
                        </a:lnSpc>
                        <a:spcAft>
                          <a:spcPts val="0"/>
                        </a:spcAft>
                      </a:pPr>
                      <a:r>
                        <a:rPr lang="tr-TR" sz="1100" b="1" dirty="0">
                          <a:latin typeface="+mn-lt"/>
                          <a:ea typeface="Times New Roman"/>
                        </a:rPr>
                        <a:t>Hacim ağırlığı,</a:t>
                      </a:r>
                    </a:p>
                    <a:p>
                      <a:pPr algn="ctr">
                        <a:lnSpc>
                          <a:spcPct val="100000"/>
                        </a:lnSpc>
                        <a:spcAft>
                          <a:spcPts val="0"/>
                        </a:spcAft>
                      </a:pPr>
                      <a:r>
                        <a:rPr lang="tr-TR" sz="1100" b="1" dirty="0">
                          <a:latin typeface="+mn-lt"/>
                          <a:ea typeface="Times New Roman"/>
                          <a:sym typeface="Symbol"/>
                        </a:rPr>
                        <a:t></a:t>
                      </a:r>
                      <a:r>
                        <a:rPr lang="tr-TR" sz="1100" b="1" baseline="-25000" dirty="0">
                          <a:latin typeface="+mn-lt"/>
                          <a:ea typeface="Times New Roman"/>
                        </a:rPr>
                        <a:t>t</a:t>
                      </a:r>
                      <a:r>
                        <a:rPr lang="tr-TR" sz="1100" b="1" dirty="0">
                          <a:latin typeface="+mn-lt"/>
                          <a:ea typeface="Times New Roman"/>
                        </a:rPr>
                        <a:t> (g/cm</a:t>
                      </a:r>
                      <a:r>
                        <a:rPr lang="tr-TR" sz="1100" b="1" baseline="30000" dirty="0">
                          <a:latin typeface="+mn-lt"/>
                          <a:ea typeface="Times New Roman"/>
                        </a:rPr>
                        <a:t>3</a:t>
                      </a:r>
                      <a:r>
                        <a:rPr lang="tr-TR" sz="1100" b="1" dirty="0">
                          <a:latin typeface="+mn-lt"/>
                          <a:ea typeface="Times New Roman"/>
                        </a:rPr>
                        <a:t>)</a:t>
                      </a:r>
                    </a:p>
                  </a:txBody>
                  <a:tcPr marL="19368" marR="19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0000"/>
                        </a:lnSpc>
                        <a:spcAft>
                          <a:spcPts val="0"/>
                        </a:spcAft>
                      </a:pPr>
                      <a:r>
                        <a:rPr lang="tr-TR" sz="1100" b="1" dirty="0">
                          <a:latin typeface="+mn-lt"/>
                          <a:ea typeface="Times New Roman"/>
                        </a:rPr>
                        <a:t>Elektriksel iletkenlik,</a:t>
                      </a:r>
                    </a:p>
                    <a:p>
                      <a:pPr algn="ctr">
                        <a:lnSpc>
                          <a:spcPct val="100000"/>
                        </a:lnSpc>
                        <a:spcAft>
                          <a:spcPts val="0"/>
                        </a:spcAft>
                      </a:pPr>
                      <a:r>
                        <a:rPr lang="tr-TR" sz="1100" b="1" dirty="0">
                          <a:latin typeface="+mn-lt"/>
                          <a:ea typeface="Times New Roman"/>
                        </a:rPr>
                        <a:t>EC (</a:t>
                      </a:r>
                      <a:r>
                        <a:rPr lang="tr-TR" sz="1100" b="1" dirty="0" err="1">
                          <a:latin typeface="+mn-lt"/>
                          <a:ea typeface="Times New Roman"/>
                        </a:rPr>
                        <a:t>dS</a:t>
                      </a:r>
                      <a:r>
                        <a:rPr lang="tr-TR" sz="1100" b="1" dirty="0">
                          <a:latin typeface="+mn-lt"/>
                          <a:ea typeface="Times New Roman"/>
                        </a:rPr>
                        <a:t>/m)</a:t>
                      </a:r>
                    </a:p>
                  </a:txBody>
                  <a:tcPr marL="19368" marR="19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0000"/>
                        </a:lnSpc>
                        <a:spcAft>
                          <a:spcPts val="0"/>
                        </a:spcAft>
                      </a:pPr>
                      <a:r>
                        <a:rPr lang="tr-TR" sz="1100" b="1" dirty="0">
                          <a:latin typeface="+mn-lt"/>
                          <a:ea typeface="Times New Roman"/>
                        </a:rPr>
                        <a:t>Kullanılabilir su tutma kapasitesi</a:t>
                      </a:r>
                    </a:p>
                  </a:txBody>
                  <a:tcPr marL="19368" marR="19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xmlns="" val="10000"/>
                  </a:ext>
                </a:extLst>
              </a:tr>
              <a:tr h="226493">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00000"/>
                        </a:lnSpc>
                        <a:spcAft>
                          <a:spcPts val="0"/>
                        </a:spcAft>
                      </a:pPr>
                      <a:r>
                        <a:rPr lang="tr-TR" sz="1100" b="1">
                          <a:latin typeface="+mn-lt"/>
                          <a:ea typeface="Times New Roman"/>
                        </a:rPr>
                        <a:t>mm/30 cm</a:t>
                      </a:r>
                    </a:p>
                  </a:txBody>
                  <a:tcPr marL="19368" marR="19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tr-TR" sz="1100" b="1" dirty="0">
                          <a:latin typeface="+mn-lt"/>
                          <a:ea typeface="Times New Roman"/>
                        </a:rPr>
                        <a:t>Toplam</a:t>
                      </a:r>
                    </a:p>
                  </a:txBody>
                  <a:tcPr marL="19368" marR="19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055862">
                <a:tc>
                  <a:txBody>
                    <a:bodyPr/>
                    <a:lstStyle/>
                    <a:p>
                      <a:pPr algn="ctr">
                        <a:lnSpc>
                          <a:spcPct val="100000"/>
                        </a:lnSpc>
                        <a:spcAft>
                          <a:spcPts val="0"/>
                        </a:spcAft>
                      </a:pPr>
                      <a:r>
                        <a:rPr lang="tr-TR" sz="1100" dirty="0">
                          <a:latin typeface="Times New Roman"/>
                          <a:ea typeface="Times New Roman"/>
                          <a:cs typeface="Times New Roman"/>
                        </a:rPr>
                        <a:t>1</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tr-TR" sz="1100" dirty="0">
                          <a:latin typeface="Times New Roman"/>
                          <a:ea typeface="Times New Roman"/>
                          <a:cs typeface="Times New Roman"/>
                        </a:rPr>
                        <a:t>0-30</a:t>
                      </a:r>
                    </a:p>
                    <a:p>
                      <a:pPr algn="ctr">
                        <a:lnSpc>
                          <a:spcPct val="100000"/>
                        </a:lnSpc>
                        <a:spcAft>
                          <a:spcPts val="0"/>
                        </a:spcAft>
                      </a:pPr>
                      <a:r>
                        <a:rPr lang="tr-TR" sz="1100" dirty="0">
                          <a:latin typeface="Times New Roman"/>
                          <a:ea typeface="Times New Roman"/>
                          <a:cs typeface="Times New Roman"/>
                        </a:rPr>
                        <a:t>30-60</a:t>
                      </a:r>
                    </a:p>
                    <a:p>
                      <a:pPr algn="ctr">
                        <a:lnSpc>
                          <a:spcPct val="100000"/>
                        </a:lnSpc>
                        <a:spcAft>
                          <a:spcPts val="0"/>
                        </a:spcAft>
                      </a:pPr>
                      <a:r>
                        <a:rPr lang="tr-TR" sz="1100" dirty="0">
                          <a:latin typeface="Times New Roman"/>
                          <a:ea typeface="Times New Roman"/>
                          <a:cs typeface="Times New Roman"/>
                        </a:rPr>
                        <a:t>60-90</a:t>
                      </a:r>
                    </a:p>
                    <a:p>
                      <a:pPr algn="ctr">
                        <a:lnSpc>
                          <a:spcPct val="100000"/>
                        </a:lnSpc>
                        <a:spcAft>
                          <a:spcPts val="0"/>
                        </a:spcAft>
                      </a:pPr>
                      <a:r>
                        <a:rPr lang="tr-TR" sz="1100" dirty="0">
                          <a:latin typeface="Times New Roman"/>
                          <a:ea typeface="Times New Roman"/>
                          <a:cs typeface="Times New Roman"/>
                        </a:rPr>
                        <a:t>90-120</a:t>
                      </a:r>
                    </a:p>
                    <a:p>
                      <a:pPr algn="ctr">
                        <a:lnSpc>
                          <a:spcPct val="100000"/>
                        </a:lnSpc>
                        <a:spcAft>
                          <a:spcPts val="0"/>
                        </a:spcAft>
                      </a:pPr>
                      <a:r>
                        <a:rPr lang="tr-TR" sz="1100" dirty="0">
                          <a:latin typeface="Times New Roman"/>
                          <a:ea typeface="Times New Roman"/>
                          <a:cs typeface="Times New Roman"/>
                        </a:rPr>
                        <a:t>120-150</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tr-TR" sz="1100" dirty="0">
                          <a:latin typeface="Times New Roman"/>
                          <a:ea typeface="Times New Roman"/>
                          <a:cs typeface="Times New Roman"/>
                        </a:rPr>
                        <a:t>C</a:t>
                      </a:r>
                    </a:p>
                    <a:p>
                      <a:pPr algn="ctr">
                        <a:lnSpc>
                          <a:spcPct val="100000"/>
                        </a:lnSpc>
                        <a:spcAft>
                          <a:spcPts val="0"/>
                        </a:spcAft>
                      </a:pPr>
                      <a:r>
                        <a:rPr lang="tr-TR" sz="1100" dirty="0">
                          <a:latin typeface="Times New Roman"/>
                          <a:ea typeface="Times New Roman"/>
                          <a:cs typeface="Times New Roman"/>
                        </a:rPr>
                        <a:t>C</a:t>
                      </a:r>
                    </a:p>
                    <a:p>
                      <a:pPr algn="ctr">
                        <a:lnSpc>
                          <a:spcPct val="100000"/>
                        </a:lnSpc>
                        <a:spcAft>
                          <a:spcPts val="0"/>
                        </a:spcAft>
                      </a:pPr>
                      <a:r>
                        <a:rPr lang="tr-TR" sz="1100" dirty="0">
                          <a:latin typeface="Times New Roman"/>
                          <a:ea typeface="Times New Roman"/>
                          <a:cs typeface="Times New Roman"/>
                        </a:rPr>
                        <a:t>C</a:t>
                      </a:r>
                    </a:p>
                    <a:p>
                      <a:pPr algn="ctr">
                        <a:lnSpc>
                          <a:spcPct val="100000"/>
                        </a:lnSpc>
                        <a:spcAft>
                          <a:spcPts val="0"/>
                        </a:spcAft>
                      </a:pPr>
                      <a:r>
                        <a:rPr lang="tr-TR" sz="1100" dirty="0">
                          <a:latin typeface="Times New Roman"/>
                          <a:ea typeface="Times New Roman"/>
                          <a:cs typeface="Times New Roman"/>
                        </a:rPr>
                        <a:t>C</a:t>
                      </a:r>
                    </a:p>
                    <a:p>
                      <a:pPr algn="ctr">
                        <a:lnSpc>
                          <a:spcPct val="100000"/>
                        </a:lnSpc>
                        <a:spcAft>
                          <a:spcPts val="0"/>
                        </a:spcAft>
                      </a:pPr>
                      <a:r>
                        <a:rPr lang="tr-TR" sz="1100" dirty="0">
                          <a:latin typeface="Times New Roman"/>
                          <a:ea typeface="Times New Roman"/>
                          <a:cs typeface="Times New Roman"/>
                        </a:rPr>
                        <a:t>C</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tr-TR" sz="1100" dirty="0">
                          <a:latin typeface="Times New Roman"/>
                          <a:ea typeface="Times New Roman"/>
                          <a:cs typeface="Times New Roman"/>
                        </a:rPr>
                        <a:t>34.6</a:t>
                      </a:r>
                    </a:p>
                    <a:p>
                      <a:pPr algn="ctr">
                        <a:lnSpc>
                          <a:spcPct val="100000"/>
                        </a:lnSpc>
                        <a:spcAft>
                          <a:spcPts val="0"/>
                        </a:spcAft>
                      </a:pPr>
                      <a:r>
                        <a:rPr lang="tr-TR" sz="1100" dirty="0">
                          <a:latin typeface="Times New Roman"/>
                          <a:ea typeface="Times New Roman"/>
                          <a:cs typeface="Times New Roman"/>
                        </a:rPr>
                        <a:t>33.5</a:t>
                      </a:r>
                    </a:p>
                    <a:p>
                      <a:pPr algn="ctr">
                        <a:lnSpc>
                          <a:spcPct val="100000"/>
                        </a:lnSpc>
                        <a:spcAft>
                          <a:spcPts val="0"/>
                        </a:spcAft>
                      </a:pPr>
                      <a:r>
                        <a:rPr lang="tr-TR" sz="1100" dirty="0">
                          <a:latin typeface="Times New Roman"/>
                          <a:ea typeface="Times New Roman"/>
                          <a:cs typeface="Times New Roman"/>
                        </a:rPr>
                        <a:t>35.4</a:t>
                      </a:r>
                    </a:p>
                    <a:p>
                      <a:pPr algn="ctr">
                        <a:lnSpc>
                          <a:spcPct val="100000"/>
                        </a:lnSpc>
                        <a:spcAft>
                          <a:spcPts val="0"/>
                        </a:spcAft>
                      </a:pPr>
                      <a:r>
                        <a:rPr lang="tr-TR" sz="1100" dirty="0">
                          <a:latin typeface="Times New Roman"/>
                          <a:ea typeface="Times New Roman"/>
                          <a:cs typeface="Times New Roman"/>
                        </a:rPr>
                        <a:t>36.2</a:t>
                      </a:r>
                    </a:p>
                    <a:p>
                      <a:pPr algn="ctr">
                        <a:lnSpc>
                          <a:spcPct val="100000"/>
                        </a:lnSpc>
                        <a:spcAft>
                          <a:spcPts val="0"/>
                        </a:spcAft>
                      </a:pPr>
                      <a:r>
                        <a:rPr lang="tr-TR" sz="1100" dirty="0">
                          <a:latin typeface="Times New Roman"/>
                          <a:ea typeface="Times New Roman"/>
                          <a:cs typeface="Times New Roman"/>
                        </a:rPr>
                        <a:t>36.7</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tr-TR" sz="1100">
                          <a:latin typeface="Times New Roman"/>
                          <a:ea typeface="Times New Roman"/>
                          <a:cs typeface="Times New Roman"/>
                        </a:rPr>
                        <a:t>18.6</a:t>
                      </a:r>
                    </a:p>
                    <a:p>
                      <a:pPr algn="ctr">
                        <a:lnSpc>
                          <a:spcPct val="100000"/>
                        </a:lnSpc>
                        <a:spcAft>
                          <a:spcPts val="0"/>
                        </a:spcAft>
                      </a:pPr>
                      <a:r>
                        <a:rPr lang="tr-TR" sz="1100">
                          <a:latin typeface="Times New Roman"/>
                          <a:ea typeface="Times New Roman"/>
                          <a:cs typeface="Times New Roman"/>
                        </a:rPr>
                        <a:t>19.2</a:t>
                      </a:r>
                    </a:p>
                    <a:p>
                      <a:pPr algn="ctr">
                        <a:lnSpc>
                          <a:spcPct val="100000"/>
                        </a:lnSpc>
                        <a:spcAft>
                          <a:spcPts val="0"/>
                        </a:spcAft>
                      </a:pPr>
                      <a:r>
                        <a:rPr lang="tr-TR" sz="1100">
                          <a:latin typeface="Times New Roman"/>
                          <a:ea typeface="Times New Roman"/>
                          <a:cs typeface="Times New Roman"/>
                        </a:rPr>
                        <a:t>21.1</a:t>
                      </a:r>
                    </a:p>
                    <a:p>
                      <a:pPr algn="ctr">
                        <a:lnSpc>
                          <a:spcPct val="100000"/>
                        </a:lnSpc>
                        <a:spcAft>
                          <a:spcPts val="0"/>
                        </a:spcAft>
                      </a:pPr>
                      <a:r>
                        <a:rPr lang="tr-TR" sz="1100">
                          <a:latin typeface="Times New Roman"/>
                          <a:ea typeface="Times New Roman"/>
                          <a:cs typeface="Times New Roman"/>
                        </a:rPr>
                        <a:t>21.7</a:t>
                      </a:r>
                    </a:p>
                    <a:p>
                      <a:pPr algn="ctr">
                        <a:lnSpc>
                          <a:spcPct val="100000"/>
                        </a:lnSpc>
                        <a:spcAft>
                          <a:spcPts val="0"/>
                        </a:spcAft>
                      </a:pPr>
                      <a:r>
                        <a:rPr lang="tr-TR" sz="1100">
                          <a:latin typeface="Times New Roman"/>
                          <a:ea typeface="Times New Roman"/>
                          <a:cs typeface="Times New Roman"/>
                        </a:rPr>
                        <a:t>20.8</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tr-TR" sz="1100">
                          <a:latin typeface="Times New Roman"/>
                          <a:ea typeface="Times New Roman"/>
                          <a:cs typeface="Times New Roman"/>
                        </a:rPr>
                        <a:t>1.21</a:t>
                      </a:r>
                    </a:p>
                    <a:p>
                      <a:pPr algn="ctr">
                        <a:lnSpc>
                          <a:spcPct val="100000"/>
                        </a:lnSpc>
                        <a:spcAft>
                          <a:spcPts val="0"/>
                        </a:spcAft>
                      </a:pPr>
                      <a:r>
                        <a:rPr lang="tr-TR" sz="1100">
                          <a:latin typeface="Times New Roman"/>
                          <a:ea typeface="Times New Roman"/>
                          <a:cs typeface="Times New Roman"/>
                        </a:rPr>
                        <a:t>1.29</a:t>
                      </a:r>
                    </a:p>
                    <a:p>
                      <a:pPr algn="ctr">
                        <a:lnSpc>
                          <a:spcPct val="100000"/>
                        </a:lnSpc>
                        <a:spcAft>
                          <a:spcPts val="0"/>
                        </a:spcAft>
                      </a:pPr>
                      <a:r>
                        <a:rPr lang="tr-TR" sz="1100">
                          <a:latin typeface="Times New Roman"/>
                          <a:ea typeface="Times New Roman"/>
                          <a:cs typeface="Times New Roman"/>
                        </a:rPr>
                        <a:t>1.18</a:t>
                      </a:r>
                    </a:p>
                    <a:p>
                      <a:pPr algn="ctr">
                        <a:lnSpc>
                          <a:spcPct val="100000"/>
                        </a:lnSpc>
                        <a:spcAft>
                          <a:spcPts val="0"/>
                        </a:spcAft>
                      </a:pPr>
                      <a:r>
                        <a:rPr lang="tr-TR" sz="1100">
                          <a:latin typeface="Times New Roman"/>
                          <a:ea typeface="Times New Roman"/>
                          <a:cs typeface="Times New Roman"/>
                        </a:rPr>
                        <a:t>1.16</a:t>
                      </a:r>
                    </a:p>
                    <a:p>
                      <a:pPr algn="ctr">
                        <a:lnSpc>
                          <a:spcPct val="100000"/>
                        </a:lnSpc>
                        <a:spcAft>
                          <a:spcPts val="0"/>
                        </a:spcAft>
                      </a:pPr>
                      <a:r>
                        <a:rPr lang="tr-TR" sz="1100">
                          <a:latin typeface="Times New Roman"/>
                          <a:ea typeface="Times New Roman"/>
                          <a:cs typeface="Times New Roman"/>
                        </a:rPr>
                        <a:t>1.20</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tr-TR" sz="1100">
                          <a:latin typeface="Times New Roman"/>
                          <a:ea typeface="Times New Roman"/>
                          <a:cs typeface="Times New Roman"/>
                        </a:rPr>
                        <a:t>0.46</a:t>
                      </a:r>
                    </a:p>
                    <a:p>
                      <a:pPr algn="ctr">
                        <a:lnSpc>
                          <a:spcPct val="100000"/>
                        </a:lnSpc>
                        <a:spcAft>
                          <a:spcPts val="0"/>
                        </a:spcAft>
                      </a:pPr>
                      <a:r>
                        <a:rPr lang="tr-TR" sz="1100">
                          <a:latin typeface="Times New Roman"/>
                          <a:ea typeface="Times New Roman"/>
                          <a:cs typeface="Times New Roman"/>
                        </a:rPr>
                        <a:t>0.57</a:t>
                      </a:r>
                    </a:p>
                    <a:p>
                      <a:pPr algn="ctr">
                        <a:lnSpc>
                          <a:spcPct val="100000"/>
                        </a:lnSpc>
                        <a:spcAft>
                          <a:spcPts val="0"/>
                        </a:spcAft>
                      </a:pPr>
                      <a:r>
                        <a:rPr lang="tr-TR" sz="1100">
                          <a:latin typeface="Times New Roman"/>
                          <a:ea typeface="Times New Roman"/>
                          <a:cs typeface="Times New Roman"/>
                        </a:rPr>
                        <a:t>0.52</a:t>
                      </a:r>
                    </a:p>
                    <a:p>
                      <a:pPr algn="ctr">
                        <a:lnSpc>
                          <a:spcPct val="100000"/>
                        </a:lnSpc>
                        <a:spcAft>
                          <a:spcPts val="0"/>
                        </a:spcAft>
                      </a:pPr>
                      <a:r>
                        <a:rPr lang="tr-TR" sz="1100">
                          <a:latin typeface="Times New Roman"/>
                          <a:ea typeface="Times New Roman"/>
                          <a:cs typeface="Times New Roman"/>
                        </a:rPr>
                        <a:t>0.68</a:t>
                      </a:r>
                    </a:p>
                    <a:p>
                      <a:pPr algn="ctr">
                        <a:lnSpc>
                          <a:spcPct val="100000"/>
                        </a:lnSpc>
                        <a:spcAft>
                          <a:spcPts val="0"/>
                        </a:spcAft>
                      </a:pPr>
                      <a:r>
                        <a:rPr lang="tr-TR" sz="1100">
                          <a:latin typeface="Times New Roman"/>
                          <a:ea typeface="Times New Roman"/>
                          <a:cs typeface="Times New Roman"/>
                        </a:rPr>
                        <a:t>0.84</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tr-TR" sz="1100" dirty="0" smtClean="0">
                          <a:latin typeface="Times New Roman"/>
                          <a:ea typeface="Times New Roman"/>
                          <a:cs typeface="Times New Roman"/>
                        </a:rPr>
                        <a:t>58.1</a:t>
                      </a:r>
                    </a:p>
                    <a:p>
                      <a:pPr algn="ctr">
                        <a:lnSpc>
                          <a:spcPct val="100000"/>
                        </a:lnSpc>
                        <a:spcAft>
                          <a:spcPts val="0"/>
                        </a:spcAft>
                      </a:pPr>
                      <a:r>
                        <a:rPr lang="tr-TR" sz="1100" dirty="0" smtClean="0">
                          <a:latin typeface="Times New Roman"/>
                          <a:ea typeface="Times New Roman"/>
                          <a:cs typeface="Times New Roman"/>
                        </a:rPr>
                        <a:t>55.3</a:t>
                      </a:r>
                    </a:p>
                    <a:p>
                      <a:pPr algn="ctr">
                        <a:lnSpc>
                          <a:spcPct val="100000"/>
                        </a:lnSpc>
                        <a:spcAft>
                          <a:spcPts val="0"/>
                        </a:spcAft>
                      </a:pPr>
                      <a:r>
                        <a:rPr lang="tr-TR" sz="1100" dirty="0" smtClean="0">
                          <a:latin typeface="Times New Roman"/>
                          <a:ea typeface="Times New Roman"/>
                          <a:cs typeface="Times New Roman"/>
                        </a:rPr>
                        <a:t>50.6</a:t>
                      </a:r>
                    </a:p>
                    <a:p>
                      <a:pPr algn="ctr">
                        <a:lnSpc>
                          <a:spcPct val="100000"/>
                        </a:lnSpc>
                        <a:spcAft>
                          <a:spcPts val="0"/>
                        </a:spcAft>
                      </a:pPr>
                      <a:r>
                        <a:rPr lang="tr-TR" sz="1100" dirty="0" smtClean="0">
                          <a:latin typeface="Times New Roman"/>
                          <a:ea typeface="Times New Roman"/>
                          <a:cs typeface="Times New Roman"/>
                        </a:rPr>
                        <a:t>50.5</a:t>
                      </a:r>
                    </a:p>
                    <a:p>
                      <a:pPr algn="ctr">
                        <a:lnSpc>
                          <a:spcPct val="100000"/>
                        </a:lnSpc>
                        <a:spcAft>
                          <a:spcPts val="0"/>
                        </a:spcAft>
                      </a:pPr>
                      <a:r>
                        <a:rPr lang="tr-TR" sz="1100" dirty="0" smtClean="0">
                          <a:latin typeface="Times New Roman"/>
                          <a:ea typeface="Times New Roman"/>
                          <a:cs typeface="Times New Roman"/>
                        </a:rPr>
                        <a:t>57.2</a:t>
                      </a:r>
                      <a:endParaRPr lang="tr-TR" sz="11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tr-TR" sz="1100" dirty="0" smtClean="0">
                          <a:latin typeface="Times New Roman"/>
                          <a:ea typeface="Times New Roman"/>
                          <a:cs typeface="Times New Roman"/>
                        </a:rPr>
                        <a:t>58.1</a:t>
                      </a:r>
                    </a:p>
                    <a:p>
                      <a:pPr algn="ctr">
                        <a:lnSpc>
                          <a:spcPct val="100000"/>
                        </a:lnSpc>
                        <a:spcAft>
                          <a:spcPts val="0"/>
                        </a:spcAft>
                      </a:pPr>
                      <a:r>
                        <a:rPr lang="tr-TR" sz="1100" dirty="0" smtClean="0">
                          <a:latin typeface="Times New Roman"/>
                          <a:ea typeface="Times New Roman"/>
                          <a:cs typeface="Times New Roman"/>
                        </a:rPr>
                        <a:t>113.4</a:t>
                      </a:r>
                    </a:p>
                    <a:p>
                      <a:pPr algn="ctr">
                        <a:lnSpc>
                          <a:spcPct val="100000"/>
                        </a:lnSpc>
                        <a:spcAft>
                          <a:spcPts val="0"/>
                        </a:spcAft>
                      </a:pPr>
                      <a:r>
                        <a:rPr lang="tr-TR" sz="1100" dirty="0" smtClean="0">
                          <a:latin typeface="Times New Roman"/>
                          <a:ea typeface="Times New Roman"/>
                          <a:cs typeface="Times New Roman"/>
                        </a:rPr>
                        <a:t>164.0</a:t>
                      </a:r>
                    </a:p>
                    <a:p>
                      <a:pPr algn="ctr">
                        <a:lnSpc>
                          <a:spcPct val="100000"/>
                        </a:lnSpc>
                        <a:spcAft>
                          <a:spcPts val="0"/>
                        </a:spcAft>
                      </a:pPr>
                      <a:r>
                        <a:rPr lang="tr-TR" sz="1100" dirty="0" smtClean="0">
                          <a:latin typeface="Times New Roman"/>
                          <a:ea typeface="Times New Roman"/>
                          <a:cs typeface="Times New Roman"/>
                        </a:rPr>
                        <a:t>214.5</a:t>
                      </a:r>
                    </a:p>
                    <a:p>
                      <a:pPr algn="ctr">
                        <a:lnSpc>
                          <a:spcPct val="100000"/>
                        </a:lnSpc>
                        <a:spcAft>
                          <a:spcPts val="0"/>
                        </a:spcAft>
                      </a:pPr>
                      <a:r>
                        <a:rPr lang="tr-TR" sz="1100" dirty="0" smtClean="0">
                          <a:latin typeface="Times New Roman"/>
                          <a:ea typeface="Times New Roman"/>
                          <a:cs typeface="Times New Roman"/>
                        </a:rPr>
                        <a:t>271.7</a:t>
                      </a:r>
                      <a:endParaRPr lang="tr-TR" sz="11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055862">
                <a:tc>
                  <a:txBody>
                    <a:bodyPr/>
                    <a:lstStyle/>
                    <a:p>
                      <a:pPr algn="ctr">
                        <a:lnSpc>
                          <a:spcPct val="100000"/>
                        </a:lnSpc>
                        <a:spcAft>
                          <a:spcPts val="0"/>
                        </a:spcAft>
                      </a:pPr>
                      <a:r>
                        <a:rPr lang="tr-TR" sz="1100">
                          <a:latin typeface="Times New Roman"/>
                          <a:ea typeface="Times New Roman"/>
                          <a:cs typeface="Times New Roman"/>
                        </a:rPr>
                        <a:t>2</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tr-TR" sz="1100">
                          <a:latin typeface="Times New Roman"/>
                          <a:ea typeface="Times New Roman"/>
                          <a:cs typeface="Times New Roman"/>
                        </a:rPr>
                        <a:t>0-30</a:t>
                      </a:r>
                    </a:p>
                    <a:p>
                      <a:pPr algn="ctr">
                        <a:lnSpc>
                          <a:spcPct val="100000"/>
                        </a:lnSpc>
                        <a:spcAft>
                          <a:spcPts val="0"/>
                        </a:spcAft>
                      </a:pPr>
                      <a:r>
                        <a:rPr lang="tr-TR" sz="1100">
                          <a:latin typeface="Times New Roman"/>
                          <a:ea typeface="Times New Roman"/>
                          <a:cs typeface="Times New Roman"/>
                        </a:rPr>
                        <a:t>30-60</a:t>
                      </a:r>
                    </a:p>
                    <a:p>
                      <a:pPr algn="ctr">
                        <a:lnSpc>
                          <a:spcPct val="100000"/>
                        </a:lnSpc>
                        <a:spcAft>
                          <a:spcPts val="0"/>
                        </a:spcAft>
                      </a:pPr>
                      <a:r>
                        <a:rPr lang="tr-TR" sz="1100">
                          <a:latin typeface="Times New Roman"/>
                          <a:ea typeface="Times New Roman"/>
                          <a:cs typeface="Times New Roman"/>
                        </a:rPr>
                        <a:t>60-90</a:t>
                      </a:r>
                    </a:p>
                    <a:p>
                      <a:pPr algn="ctr">
                        <a:lnSpc>
                          <a:spcPct val="100000"/>
                        </a:lnSpc>
                        <a:spcAft>
                          <a:spcPts val="0"/>
                        </a:spcAft>
                      </a:pPr>
                      <a:r>
                        <a:rPr lang="tr-TR" sz="1100">
                          <a:latin typeface="Times New Roman"/>
                          <a:ea typeface="Times New Roman"/>
                          <a:cs typeface="Times New Roman"/>
                        </a:rPr>
                        <a:t>90-120</a:t>
                      </a:r>
                    </a:p>
                    <a:p>
                      <a:pPr algn="ctr">
                        <a:lnSpc>
                          <a:spcPct val="100000"/>
                        </a:lnSpc>
                        <a:spcAft>
                          <a:spcPts val="0"/>
                        </a:spcAft>
                      </a:pPr>
                      <a:r>
                        <a:rPr lang="tr-TR" sz="1100">
                          <a:latin typeface="Times New Roman"/>
                          <a:ea typeface="Times New Roman"/>
                          <a:cs typeface="Times New Roman"/>
                        </a:rPr>
                        <a:t>120-150</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tr-TR" sz="1100">
                          <a:latin typeface="Times New Roman"/>
                          <a:ea typeface="Times New Roman"/>
                          <a:cs typeface="Times New Roman"/>
                        </a:rPr>
                        <a:t>C</a:t>
                      </a:r>
                    </a:p>
                    <a:p>
                      <a:pPr algn="ctr">
                        <a:lnSpc>
                          <a:spcPct val="100000"/>
                        </a:lnSpc>
                        <a:spcAft>
                          <a:spcPts val="0"/>
                        </a:spcAft>
                      </a:pPr>
                      <a:r>
                        <a:rPr lang="tr-TR" sz="1100">
                          <a:latin typeface="Times New Roman"/>
                          <a:ea typeface="Times New Roman"/>
                          <a:cs typeface="Times New Roman"/>
                        </a:rPr>
                        <a:t>C</a:t>
                      </a:r>
                    </a:p>
                    <a:p>
                      <a:pPr algn="ctr">
                        <a:lnSpc>
                          <a:spcPct val="100000"/>
                        </a:lnSpc>
                        <a:spcAft>
                          <a:spcPts val="0"/>
                        </a:spcAft>
                      </a:pPr>
                      <a:r>
                        <a:rPr lang="tr-TR" sz="1100">
                          <a:latin typeface="Times New Roman"/>
                          <a:ea typeface="Times New Roman"/>
                          <a:cs typeface="Times New Roman"/>
                        </a:rPr>
                        <a:t>C</a:t>
                      </a:r>
                    </a:p>
                    <a:p>
                      <a:pPr algn="ctr">
                        <a:lnSpc>
                          <a:spcPct val="100000"/>
                        </a:lnSpc>
                        <a:spcAft>
                          <a:spcPts val="0"/>
                        </a:spcAft>
                      </a:pPr>
                      <a:r>
                        <a:rPr lang="tr-TR" sz="1100">
                          <a:latin typeface="Times New Roman"/>
                          <a:ea typeface="Times New Roman"/>
                          <a:cs typeface="Times New Roman"/>
                        </a:rPr>
                        <a:t>SiC</a:t>
                      </a:r>
                    </a:p>
                    <a:p>
                      <a:pPr algn="ctr">
                        <a:lnSpc>
                          <a:spcPct val="100000"/>
                        </a:lnSpc>
                        <a:spcAft>
                          <a:spcPts val="0"/>
                        </a:spcAft>
                      </a:pPr>
                      <a:r>
                        <a:rPr lang="tr-TR" sz="1100">
                          <a:latin typeface="Times New Roman"/>
                          <a:ea typeface="Times New Roman"/>
                          <a:cs typeface="Times New Roman"/>
                        </a:rPr>
                        <a:t>SiC</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tr-TR" sz="1100" dirty="0">
                          <a:latin typeface="Times New Roman"/>
                          <a:ea typeface="Times New Roman"/>
                          <a:cs typeface="Times New Roman"/>
                        </a:rPr>
                        <a:t>34.2</a:t>
                      </a:r>
                    </a:p>
                    <a:p>
                      <a:pPr algn="ctr">
                        <a:lnSpc>
                          <a:spcPct val="100000"/>
                        </a:lnSpc>
                        <a:spcAft>
                          <a:spcPts val="0"/>
                        </a:spcAft>
                      </a:pPr>
                      <a:r>
                        <a:rPr lang="tr-TR" sz="1100" dirty="0">
                          <a:latin typeface="Times New Roman"/>
                          <a:ea typeface="Times New Roman"/>
                          <a:cs typeface="Times New Roman"/>
                        </a:rPr>
                        <a:t>35.3</a:t>
                      </a:r>
                    </a:p>
                    <a:p>
                      <a:pPr algn="ctr">
                        <a:lnSpc>
                          <a:spcPct val="100000"/>
                        </a:lnSpc>
                        <a:spcAft>
                          <a:spcPts val="0"/>
                        </a:spcAft>
                      </a:pPr>
                      <a:r>
                        <a:rPr lang="tr-TR" sz="1100" dirty="0">
                          <a:latin typeface="Times New Roman"/>
                          <a:ea typeface="Times New Roman"/>
                          <a:cs typeface="Times New Roman"/>
                        </a:rPr>
                        <a:t>35.7</a:t>
                      </a:r>
                    </a:p>
                    <a:p>
                      <a:pPr algn="ctr">
                        <a:lnSpc>
                          <a:spcPct val="100000"/>
                        </a:lnSpc>
                        <a:spcAft>
                          <a:spcPts val="0"/>
                        </a:spcAft>
                      </a:pPr>
                      <a:r>
                        <a:rPr lang="tr-TR" sz="1100" dirty="0">
                          <a:latin typeface="Times New Roman"/>
                          <a:ea typeface="Times New Roman"/>
                          <a:cs typeface="Times New Roman"/>
                        </a:rPr>
                        <a:t>34.9</a:t>
                      </a:r>
                    </a:p>
                    <a:p>
                      <a:pPr algn="ctr">
                        <a:lnSpc>
                          <a:spcPct val="100000"/>
                        </a:lnSpc>
                        <a:spcAft>
                          <a:spcPts val="0"/>
                        </a:spcAft>
                      </a:pPr>
                      <a:r>
                        <a:rPr lang="tr-TR" sz="1100" dirty="0">
                          <a:latin typeface="Times New Roman"/>
                          <a:ea typeface="Times New Roman"/>
                          <a:cs typeface="Times New Roman"/>
                        </a:rPr>
                        <a:t>33.8</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tr-TR" sz="1100">
                          <a:latin typeface="Times New Roman"/>
                          <a:ea typeface="Times New Roman"/>
                          <a:cs typeface="Times New Roman"/>
                        </a:rPr>
                        <a:t>18.2</a:t>
                      </a:r>
                    </a:p>
                    <a:p>
                      <a:pPr algn="ctr">
                        <a:lnSpc>
                          <a:spcPct val="100000"/>
                        </a:lnSpc>
                        <a:spcAft>
                          <a:spcPts val="0"/>
                        </a:spcAft>
                      </a:pPr>
                      <a:r>
                        <a:rPr lang="tr-TR" sz="1100">
                          <a:latin typeface="Times New Roman"/>
                          <a:ea typeface="Times New Roman"/>
                          <a:cs typeface="Times New Roman"/>
                        </a:rPr>
                        <a:t>19.9</a:t>
                      </a:r>
                    </a:p>
                    <a:p>
                      <a:pPr algn="ctr">
                        <a:lnSpc>
                          <a:spcPct val="100000"/>
                        </a:lnSpc>
                        <a:spcAft>
                          <a:spcPts val="0"/>
                        </a:spcAft>
                      </a:pPr>
                      <a:r>
                        <a:rPr lang="tr-TR" sz="1100">
                          <a:latin typeface="Times New Roman"/>
                          <a:ea typeface="Times New Roman"/>
                          <a:cs typeface="Times New Roman"/>
                        </a:rPr>
                        <a:t>19.6</a:t>
                      </a:r>
                    </a:p>
                    <a:p>
                      <a:pPr algn="ctr">
                        <a:lnSpc>
                          <a:spcPct val="100000"/>
                        </a:lnSpc>
                        <a:spcAft>
                          <a:spcPts val="0"/>
                        </a:spcAft>
                      </a:pPr>
                      <a:r>
                        <a:rPr lang="tr-TR" sz="1100">
                          <a:latin typeface="Times New Roman"/>
                          <a:ea typeface="Times New Roman"/>
                          <a:cs typeface="Times New Roman"/>
                        </a:rPr>
                        <a:t>19.8</a:t>
                      </a:r>
                    </a:p>
                    <a:p>
                      <a:pPr algn="ctr">
                        <a:lnSpc>
                          <a:spcPct val="100000"/>
                        </a:lnSpc>
                        <a:spcAft>
                          <a:spcPts val="0"/>
                        </a:spcAft>
                      </a:pPr>
                      <a:r>
                        <a:rPr lang="tr-TR" sz="1100">
                          <a:latin typeface="Times New Roman"/>
                          <a:ea typeface="Times New Roman"/>
                          <a:cs typeface="Times New Roman"/>
                        </a:rPr>
                        <a:t>19.1</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tr-TR" sz="1100">
                          <a:latin typeface="Times New Roman"/>
                          <a:ea typeface="Times New Roman"/>
                          <a:cs typeface="Times New Roman"/>
                        </a:rPr>
                        <a:t>1.22</a:t>
                      </a:r>
                    </a:p>
                    <a:p>
                      <a:pPr algn="ctr">
                        <a:lnSpc>
                          <a:spcPct val="100000"/>
                        </a:lnSpc>
                        <a:spcAft>
                          <a:spcPts val="0"/>
                        </a:spcAft>
                      </a:pPr>
                      <a:r>
                        <a:rPr lang="tr-TR" sz="1100">
                          <a:latin typeface="Times New Roman"/>
                          <a:ea typeface="Times New Roman"/>
                          <a:cs typeface="Times New Roman"/>
                        </a:rPr>
                        <a:t>1.24</a:t>
                      </a:r>
                    </a:p>
                    <a:p>
                      <a:pPr algn="ctr">
                        <a:lnSpc>
                          <a:spcPct val="100000"/>
                        </a:lnSpc>
                        <a:spcAft>
                          <a:spcPts val="0"/>
                        </a:spcAft>
                      </a:pPr>
                      <a:r>
                        <a:rPr lang="tr-TR" sz="1100">
                          <a:latin typeface="Times New Roman"/>
                          <a:ea typeface="Times New Roman"/>
                          <a:cs typeface="Times New Roman"/>
                        </a:rPr>
                        <a:t>1.21</a:t>
                      </a:r>
                    </a:p>
                    <a:p>
                      <a:pPr algn="ctr">
                        <a:lnSpc>
                          <a:spcPct val="100000"/>
                        </a:lnSpc>
                        <a:spcAft>
                          <a:spcPts val="0"/>
                        </a:spcAft>
                      </a:pPr>
                      <a:r>
                        <a:rPr lang="tr-TR" sz="1100">
                          <a:latin typeface="Times New Roman"/>
                          <a:ea typeface="Times New Roman"/>
                          <a:cs typeface="Times New Roman"/>
                        </a:rPr>
                        <a:t>1.26</a:t>
                      </a:r>
                    </a:p>
                    <a:p>
                      <a:pPr algn="ctr">
                        <a:lnSpc>
                          <a:spcPct val="100000"/>
                        </a:lnSpc>
                        <a:spcAft>
                          <a:spcPts val="0"/>
                        </a:spcAft>
                      </a:pPr>
                      <a:r>
                        <a:rPr lang="tr-TR" sz="1100">
                          <a:latin typeface="Times New Roman"/>
                          <a:ea typeface="Times New Roman"/>
                          <a:cs typeface="Times New Roman"/>
                        </a:rPr>
                        <a:t>1.30</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tr-TR" sz="1100">
                          <a:latin typeface="Times New Roman"/>
                          <a:ea typeface="Times New Roman"/>
                          <a:cs typeface="Times New Roman"/>
                        </a:rPr>
                        <a:t>0.59</a:t>
                      </a:r>
                    </a:p>
                    <a:p>
                      <a:pPr algn="ctr">
                        <a:lnSpc>
                          <a:spcPct val="100000"/>
                        </a:lnSpc>
                        <a:spcAft>
                          <a:spcPts val="0"/>
                        </a:spcAft>
                      </a:pPr>
                      <a:r>
                        <a:rPr lang="tr-TR" sz="1100">
                          <a:latin typeface="Times New Roman"/>
                          <a:ea typeface="Times New Roman"/>
                          <a:cs typeface="Times New Roman"/>
                        </a:rPr>
                        <a:t>0.48</a:t>
                      </a:r>
                    </a:p>
                    <a:p>
                      <a:pPr algn="ctr">
                        <a:lnSpc>
                          <a:spcPct val="100000"/>
                        </a:lnSpc>
                        <a:spcAft>
                          <a:spcPts val="0"/>
                        </a:spcAft>
                      </a:pPr>
                      <a:r>
                        <a:rPr lang="tr-TR" sz="1100">
                          <a:latin typeface="Times New Roman"/>
                          <a:ea typeface="Times New Roman"/>
                          <a:cs typeface="Times New Roman"/>
                        </a:rPr>
                        <a:t>0.74</a:t>
                      </a:r>
                    </a:p>
                    <a:p>
                      <a:pPr algn="ctr">
                        <a:lnSpc>
                          <a:spcPct val="100000"/>
                        </a:lnSpc>
                        <a:spcAft>
                          <a:spcPts val="0"/>
                        </a:spcAft>
                      </a:pPr>
                      <a:r>
                        <a:rPr lang="tr-TR" sz="1100">
                          <a:latin typeface="Times New Roman"/>
                          <a:ea typeface="Times New Roman"/>
                          <a:cs typeface="Times New Roman"/>
                        </a:rPr>
                        <a:t>0.88</a:t>
                      </a:r>
                    </a:p>
                    <a:p>
                      <a:pPr algn="ctr">
                        <a:lnSpc>
                          <a:spcPct val="100000"/>
                        </a:lnSpc>
                        <a:spcAft>
                          <a:spcPts val="0"/>
                        </a:spcAft>
                      </a:pPr>
                      <a:r>
                        <a:rPr lang="tr-TR" sz="1100">
                          <a:latin typeface="Times New Roman"/>
                          <a:ea typeface="Times New Roman"/>
                          <a:cs typeface="Times New Roman"/>
                        </a:rPr>
                        <a:t>0.93</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tr-TR" sz="1100" dirty="0" smtClean="0">
                          <a:latin typeface="Times New Roman"/>
                          <a:ea typeface="Times New Roman"/>
                          <a:cs typeface="Times New Roman"/>
                        </a:rPr>
                        <a:t>58.6</a:t>
                      </a:r>
                    </a:p>
                    <a:p>
                      <a:pPr algn="ctr">
                        <a:lnSpc>
                          <a:spcPct val="100000"/>
                        </a:lnSpc>
                        <a:spcAft>
                          <a:spcPts val="0"/>
                        </a:spcAft>
                      </a:pPr>
                      <a:r>
                        <a:rPr lang="tr-TR" sz="1100" dirty="0" smtClean="0">
                          <a:latin typeface="Times New Roman"/>
                          <a:ea typeface="Times New Roman"/>
                          <a:cs typeface="Times New Roman"/>
                        </a:rPr>
                        <a:t>57.3</a:t>
                      </a:r>
                    </a:p>
                    <a:p>
                      <a:pPr algn="ctr">
                        <a:lnSpc>
                          <a:spcPct val="100000"/>
                        </a:lnSpc>
                        <a:spcAft>
                          <a:spcPts val="0"/>
                        </a:spcAft>
                      </a:pPr>
                      <a:r>
                        <a:rPr lang="tr-TR" sz="1100" dirty="0" smtClean="0">
                          <a:latin typeface="Times New Roman"/>
                          <a:ea typeface="Times New Roman"/>
                          <a:cs typeface="Times New Roman"/>
                        </a:rPr>
                        <a:t>58.4</a:t>
                      </a:r>
                    </a:p>
                    <a:p>
                      <a:pPr algn="ctr">
                        <a:lnSpc>
                          <a:spcPct val="100000"/>
                        </a:lnSpc>
                        <a:spcAft>
                          <a:spcPts val="0"/>
                        </a:spcAft>
                      </a:pPr>
                      <a:r>
                        <a:rPr lang="tr-TR" sz="1100" dirty="0" smtClean="0">
                          <a:latin typeface="Times New Roman"/>
                          <a:ea typeface="Times New Roman"/>
                          <a:cs typeface="Times New Roman"/>
                        </a:rPr>
                        <a:t>57.1</a:t>
                      </a:r>
                    </a:p>
                    <a:p>
                      <a:pPr algn="ctr">
                        <a:lnSpc>
                          <a:spcPct val="100000"/>
                        </a:lnSpc>
                        <a:spcAft>
                          <a:spcPts val="0"/>
                        </a:spcAft>
                      </a:pPr>
                      <a:r>
                        <a:rPr lang="tr-TR" sz="1100" dirty="0" smtClean="0">
                          <a:latin typeface="Times New Roman"/>
                          <a:ea typeface="Times New Roman"/>
                          <a:cs typeface="Times New Roman"/>
                        </a:rPr>
                        <a:t>57.3</a:t>
                      </a:r>
                    </a:p>
                    <a:p>
                      <a:pPr algn="ctr">
                        <a:lnSpc>
                          <a:spcPct val="100000"/>
                        </a:lnSpc>
                        <a:spcAft>
                          <a:spcPts val="0"/>
                        </a:spcAft>
                      </a:pPr>
                      <a:endParaRPr lang="tr-TR" sz="11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tr-TR" sz="1100" dirty="0" smtClean="0">
                          <a:latin typeface="Times New Roman"/>
                          <a:ea typeface="Times New Roman"/>
                          <a:cs typeface="Times New Roman"/>
                        </a:rPr>
                        <a:t>58.6</a:t>
                      </a:r>
                    </a:p>
                    <a:p>
                      <a:pPr algn="ctr">
                        <a:lnSpc>
                          <a:spcPct val="100000"/>
                        </a:lnSpc>
                        <a:spcAft>
                          <a:spcPts val="0"/>
                        </a:spcAft>
                      </a:pPr>
                      <a:r>
                        <a:rPr lang="tr-TR" sz="1100" dirty="0" smtClean="0">
                          <a:latin typeface="Times New Roman"/>
                          <a:ea typeface="Times New Roman"/>
                          <a:cs typeface="Times New Roman"/>
                        </a:rPr>
                        <a:t>115.9</a:t>
                      </a:r>
                    </a:p>
                    <a:p>
                      <a:pPr algn="ctr">
                        <a:lnSpc>
                          <a:spcPct val="100000"/>
                        </a:lnSpc>
                        <a:spcAft>
                          <a:spcPts val="0"/>
                        </a:spcAft>
                      </a:pPr>
                      <a:r>
                        <a:rPr lang="tr-TR" sz="1100" dirty="0" smtClean="0">
                          <a:latin typeface="Times New Roman"/>
                          <a:ea typeface="Times New Roman"/>
                          <a:cs typeface="Times New Roman"/>
                        </a:rPr>
                        <a:t>174.3</a:t>
                      </a:r>
                    </a:p>
                    <a:p>
                      <a:pPr algn="ctr">
                        <a:lnSpc>
                          <a:spcPct val="100000"/>
                        </a:lnSpc>
                        <a:spcAft>
                          <a:spcPts val="0"/>
                        </a:spcAft>
                      </a:pPr>
                      <a:r>
                        <a:rPr lang="tr-TR" sz="1100" dirty="0" smtClean="0">
                          <a:latin typeface="Times New Roman"/>
                          <a:ea typeface="Times New Roman"/>
                          <a:cs typeface="Times New Roman"/>
                        </a:rPr>
                        <a:t>231.4</a:t>
                      </a:r>
                    </a:p>
                    <a:p>
                      <a:pPr algn="ctr">
                        <a:lnSpc>
                          <a:spcPct val="100000"/>
                        </a:lnSpc>
                        <a:spcAft>
                          <a:spcPts val="0"/>
                        </a:spcAft>
                      </a:pPr>
                      <a:r>
                        <a:rPr lang="tr-TR" sz="1100" dirty="0" smtClean="0">
                          <a:latin typeface="Times New Roman"/>
                          <a:ea typeface="Times New Roman"/>
                          <a:cs typeface="Times New Roman"/>
                        </a:rPr>
                        <a:t>288.7</a:t>
                      </a:r>
                      <a:endParaRPr lang="tr-TR" sz="11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055862">
                <a:tc>
                  <a:txBody>
                    <a:bodyPr/>
                    <a:lstStyle/>
                    <a:p>
                      <a:pPr algn="ctr">
                        <a:lnSpc>
                          <a:spcPct val="100000"/>
                        </a:lnSpc>
                        <a:spcAft>
                          <a:spcPts val="0"/>
                        </a:spcAft>
                      </a:pPr>
                      <a:r>
                        <a:rPr lang="tr-TR" sz="1100">
                          <a:latin typeface="Times New Roman"/>
                          <a:ea typeface="Times New Roman"/>
                          <a:cs typeface="Times New Roman"/>
                        </a:rPr>
                        <a:t>Toplam</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tr-TR" sz="1100">
                          <a:latin typeface="Times New Roman"/>
                          <a:ea typeface="Times New Roman"/>
                          <a:cs typeface="Times New Roman"/>
                        </a:rPr>
                        <a:t>0-30</a:t>
                      </a:r>
                    </a:p>
                    <a:p>
                      <a:pPr algn="ctr">
                        <a:lnSpc>
                          <a:spcPct val="100000"/>
                        </a:lnSpc>
                        <a:spcAft>
                          <a:spcPts val="0"/>
                        </a:spcAft>
                      </a:pPr>
                      <a:r>
                        <a:rPr lang="tr-TR" sz="1100">
                          <a:latin typeface="Times New Roman"/>
                          <a:ea typeface="Times New Roman"/>
                          <a:cs typeface="Times New Roman"/>
                        </a:rPr>
                        <a:t>0-60</a:t>
                      </a:r>
                    </a:p>
                    <a:p>
                      <a:pPr algn="ctr">
                        <a:lnSpc>
                          <a:spcPct val="100000"/>
                        </a:lnSpc>
                        <a:spcAft>
                          <a:spcPts val="0"/>
                        </a:spcAft>
                      </a:pPr>
                      <a:r>
                        <a:rPr lang="tr-TR" sz="1100">
                          <a:latin typeface="Times New Roman"/>
                          <a:ea typeface="Times New Roman"/>
                          <a:cs typeface="Times New Roman"/>
                        </a:rPr>
                        <a:t>0-90</a:t>
                      </a:r>
                    </a:p>
                    <a:p>
                      <a:pPr algn="ctr">
                        <a:lnSpc>
                          <a:spcPct val="100000"/>
                        </a:lnSpc>
                        <a:spcAft>
                          <a:spcPts val="0"/>
                        </a:spcAft>
                      </a:pPr>
                      <a:r>
                        <a:rPr lang="tr-TR" sz="1100">
                          <a:latin typeface="Times New Roman"/>
                          <a:ea typeface="Times New Roman"/>
                          <a:cs typeface="Times New Roman"/>
                        </a:rPr>
                        <a:t>0-120</a:t>
                      </a:r>
                    </a:p>
                    <a:p>
                      <a:pPr algn="ctr">
                        <a:lnSpc>
                          <a:spcPct val="100000"/>
                        </a:lnSpc>
                        <a:spcAft>
                          <a:spcPts val="0"/>
                        </a:spcAft>
                      </a:pPr>
                      <a:r>
                        <a:rPr lang="tr-TR" sz="1100">
                          <a:latin typeface="Times New Roman"/>
                          <a:ea typeface="Times New Roman"/>
                          <a:cs typeface="Times New Roman"/>
                        </a:rPr>
                        <a:t>0-150</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tr-TR" sz="11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tr-TR" sz="11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tr-TR" sz="11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tr-TR" sz="11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tr-TR" sz="11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tr-TR" sz="11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tr-TR" sz="1100" dirty="0" smtClean="0">
                          <a:latin typeface="Times New Roman"/>
                          <a:ea typeface="Times New Roman"/>
                          <a:cs typeface="Times New Roman"/>
                        </a:rPr>
                        <a:t>58.4</a:t>
                      </a:r>
                    </a:p>
                    <a:p>
                      <a:pPr algn="ctr">
                        <a:lnSpc>
                          <a:spcPct val="100000"/>
                        </a:lnSpc>
                        <a:spcAft>
                          <a:spcPts val="0"/>
                        </a:spcAft>
                      </a:pPr>
                      <a:r>
                        <a:rPr lang="tr-TR" sz="1100" dirty="0" smtClean="0">
                          <a:latin typeface="Times New Roman"/>
                          <a:ea typeface="Times New Roman"/>
                          <a:cs typeface="Times New Roman"/>
                        </a:rPr>
                        <a:t>114.7</a:t>
                      </a:r>
                    </a:p>
                    <a:p>
                      <a:pPr algn="ctr">
                        <a:lnSpc>
                          <a:spcPct val="100000"/>
                        </a:lnSpc>
                        <a:spcAft>
                          <a:spcPts val="0"/>
                        </a:spcAft>
                      </a:pPr>
                      <a:r>
                        <a:rPr lang="tr-TR" sz="1100" dirty="0" smtClean="0">
                          <a:latin typeface="Times New Roman"/>
                          <a:ea typeface="Times New Roman"/>
                          <a:cs typeface="Times New Roman"/>
                        </a:rPr>
                        <a:t>169.2</a:t>
                      </a:r>
                    </a:p>
                    <a:p>
                      <a:pPr algn="ctr">
                        <a:lnSpc>
                          <a:spcPct val="100000"/>
                        </a:lnSpc>
                        <a:spcAft>
                          <a:spcPts val="0"/>
                        </a:spcAft>
                      </a:pPr>
                      <a:r>
                        <a:rPr lang="tr-TR" sz="1100" dirty="0" smtClean="0">
                          <a:latin typeface="Times New Roman"/>
                          <a:ea typeface="Times New Roman"/>
                          <a:cs typeface="Times New Roman"/>
                        </a:rPr>
                        <a:t>223.0</a:t>
                      </a:r>
                    </a:p>
                    <a:p>
                      <a:pPr algn="ctr">
                        <a:lnSpc>
                          <a:spcPct val="100000"/>
                        </a:lnSpc>
                        <a:spcAft>
                          <a:spcPts val="0"/>
                        </a:spcAft>
                      </a:pPr>
                      <a:r>
                        <a:rPr lang="tr-TR" sz="1100" dirty="0" smtClean="0">
                          <a:latin typeface="Times New Roman"/>
                          <a:ea typeface="Times New Roman"/>
                          <a:cs typeface="Times New Roman"/>
                        </a:rPr>
                        <a:t>280.2</a:t>
                      </a:r>
                      <a:endParaRPr lang="tr-TR" sz="11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8090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13" name="12 Dikdörtgen"/>
          <p:cNvSpPr/>
          <p:nvPr/>
        </p:nvSpPr>
        <p:spPr>
          <a:xfrm>
            <a:off x="827584" y="692696"/>
            <a:ext cx="7056784" cy="2308324"/>
          </a:xfrm>
          <a:prstGeom prst="rect">
            <a:avLst/>
          </a:prstGeom>
        </p:spPr>
        <p:txBody>
          <a:bodyPr wrap="square">
            <a:spAutoFit/>
          </a:bodyPr>
          <a:lstStyle/>
          <a:p>
            <a:endParaRPr lang="tr-TR" b="1" dirty="0" smtClean="0">
              <a:cs typeface="Arial" pitchFamily="34" charset="0"/>
            </a:endParaRPr>
          </a:p>
          <a:p>
            <a:r>
              <a:rPr lang="tr-TR" b="1" dirty="0" smtClean="0">
                <a:cs typeface="Arial" pitchFamily="34" charset="0"/>
              </a:rPr>
              <a:t>	j) </a:t>
            </a:r>
            <a:r>
              <a:rPr lang="tr-TR" b="1" dirty="0" err="1" smtClean="0">
                <a:cs typeface="Arial" pitchFamily="34" charset="0"/>
              </a:rPr>
              <a:t>fBG</a:t>
            </a:r>
            <a:r>
              <a:rPr lang="tr-TR" b="1" dirty="0" smtClean="0">
                <a:cs typeface="Arial" pitchFamily="34" charset="0"/>
              </a:rPr>
              <a:t> –h başına enerji masrafları</a:t>
            </a:r>
          </a:p>
          <a:p>
            <a:endParaRPr lang="tr-TR" b="1" dirty="0" smtClean="0">
              <a:cs typeface="Arial" pitchFamily="34" charset="0"/>
            </a:endParaRPr>
          </a:p>
          <a:p>
            <a:r>
              <a:rPr lang="tr-TR" b="1" dirty="0" smtClean="0">
                <a:cs typeface="Arial" pitchFamily="34" charset="0"/>
              </a:rPr>
              <a:t>	</a:t>
            </a:r>
            <a:r>
              <a:rPr lang="tr-TR" i="1" dirty="0" err="1" smtClean="0">
                <a:cs typeface="Arial" pitchFamily="34" charset="0"/>
              </a:rPr>
              <a:t>EM</a:t>
            </a:r>
            <a:r>
              <a:rPr lang="tr-TR" i="1" baseline="-25000" dirty="0" err="1" smtClean="0">
                <a:cs typeface="Arial" pitchFamily="34" charset="0"/>
              </a:rPr>
              <a:t>fBG</a:t>
            </a:r>
            <a:r>
              <a:rPr lang="tr-TR" i="1" dirty="0" smtClean="0">
                <a:cs typeface="Arial" pitchFamily="34" charset="0"/>
              </a:rPr>
              <a:t> -h= 0.27 P= 0.27 * </a:t>
            </a:r>
            <a:r>
              <a:rPr lang="tr-TR" i="1" dirty="0">
                <a:cs typeface="Arial" pitchFamily="34" charset="0"/>
              </a:rPr>
              <a:t>2</a:t>
            </a:r>
            <a:r>
              <a:rPr lang="tr-TR" i="1" dirty="0" smtClean="0">
                <a:cs typeface="Arial" pitchFamily="34" charset="0"/>
              </a:rPr>
              <a:t>.40 = 0.65 TL/</a:t>
            </a:r>
            <a:r>
              <a:rPr lang="tr-TR" i="1" dirty="0" err="1" smtClean="0">
                <a:cs typeface="Arial" pitchFamily="34" charset="0"/>
              </a:rPr>
              <a:t>fBG</a:t>
            </a:r>
            <a:r>
              <a:rPr lang="tr-TR" i="1" dirty="0" smtClean="0">
                <a:cs typeface="Arial" pitchFamily="34" charset="0"/>
              </a:rPr>
              <a:t>-h</a:t>
            </a:r>
          </a:p>
          <a:p>
            <a:r>
              <a:rPr lang="tr-TR" i="1" dirty="0" smtClean="0">
                <a:cs typeface="Arial" pitchFamily="34" charset="0"/>
              </a:rPr>
              <a:t>	</a:t>
            </a:r>
          </a:p>
          <a:p>
            <a:r>
              <a:rPr lang="tr-TR" i="1" dirty="0" smtClean="0">
                <a:cs typeface="Arial" pitchFamily="34" charset="0"/>
              </a:rPr>
              <a:t>	P = 2.40 TL/L</a:t>
            </a:r>
            <a:endParaRPr lang="tr-TR" dirty="0" smtClean="0">
              <a:cs typeface="Arial" pitchFamily="34" charset="0"/>
            </a:endParaRPr>
          </a:p>
          <a:p>
            <a:endParaRPr lang="tr-TR" b="1" dirty="0" smtClean="0">
              <a:cs typeface="Arial" pitchFamily="34" charset="0"/>
            </a:endParaRPr>
          </a:p>
          <a:p>
            <a:r>
              <a:rPr lang="tr-TR" b="1" dirty="0" smtClean="0">
                <a:cs typeface="Arial" pitchFamily="34" charset="0"/>
              </a:rPr>
              <a:t>		</a:t>
            </a:r>
            <a:endParaRPr lang="tr-TR" dirty="0"/>
          </a:p>
        </p:txBody>
      </p:sp>
      <p:sp>
        <p:nvSpPr>
          <p:cNvPr id="14" name="13 Dikdörtgen"/>
          <p:cNvSpPr/>
          <p:nvPr/>
        </p:nvSpPr>
        <p:spPr>
          <a:xfrm>
            <a:off x="899592" y="4077072"/>
            <a:ext cx="7056784" cy="2308324"/>
          </a:xfrm>
          <a:prstGeom prst="rect">
            <a:avLst/>
          </a:prstGeom>
        </p:spPr>
        <p:txBody>
          <a:bodyPr wrap="square">
            <a:spAutoFit/>
          </a:bodyPr>
          <a:lstStyle/>
          <a:p>
            <a:endParaRPr lang="tr-TR" b="1" dirty="0" smtClean="0">
              <a:cs typeface="Arial" pitchFamily="34" charset="0"/>
            </a:endParaRPr>
          </a:p>
          <a:p>
            <a:r>
              <a:rPr lang="tr-TR" b="1" dirty="0" smtClean="0">
                <a:cs typeface="Arial" pitchFamily="34" charset="0"/>
              </a:rPr>
              <a:t>	l) </a:t>
            </a:r>
            <a:r>
              <a:rPr lang="tr-TR" b="1" dirty="0" err="1" smtClean="0">
                <a:cs typeface="Arial" pitchFamily="34" charset="0"/>
              </a:rPr>
              <a:t>fBG</a:t>
            </a:r>
            <a:r>
              <a:rPr lang="tr-TR" b="1" dirty="0" smtClean="0">
                <a:cs typeface="Arial" pitchFamily="34" charset="0"/>
              </a:rPr>
              <a:t> –h başına toplam maliyet</a:t>
            </a:r>
          </a:p>
          <a:p>
            <a:endParaRPr lang="tr-TR" b="1" dirty="0" smtClean="0">
              <a:cs typeface="Arial" pitchFamily="34" charset="0"/>
            </a:endParaRPr>
          </a:p>
          <a:p>
            <a:r>
              <a:rPr lang="tr-TR" b="1" dirty="0" smtClean="0">
                <a:cs typeface="Arial" pitchFamily="34" charset="0"/>
              </a:rPr>
              <a:t>	</a:t>
            </a:r>
            <a:r>
              <a:rPr lang="tr-TR" i="1" dirty="0" smtClean="0">
                <a:cs typeface="Arial" pitchFamily="34" charset="0"/>
              </a:rPr>
              <a:t> </a:t>
            </a:r>
            <a:r>
              <a:rPr lang="tr-TR" i="1" dirty="0" err="1" smtClean="0">
                <a:cs typeface="Arial" pitchFamily="34" charset="0"/>
              </a:rPr>
              <a:t>M</a:t>
            </a:r>
            <a:r>
              <a:rPr lang="tr-TR" i="1" baseline="-25000" dirty="0" err="1" smtClean="0">
                <a:cs typeface="Arial" pitchFamily="34" charset="0"/>
              </a:rPr>
              <a:t>fBG</a:t>
            </a:r>
            <a:r>
              <a:rPr lang="tr-TR" i="1" dirty="0" smtClean="0">
                <a:cs typeface="Arial" pitchFamily="34" charset="0"/>
              </a:rPr>
              <a:t> -h= </a:t>
            </a:r>
            <a:r>
              <a:rPr lang="tr-TR" i="1" dirty="0" err="1" smtClean="0">
                <a:cs typeface="Arial" pitchFamily="34" charset="0"/>
              </a:rPr>
              <a:t>SM</a:t>
            </a:r>
            <a:r>
              <a:rPr lang="tr-TR" i="1" baseline="-25000" dirty="0" err="1" smtClean="0">
                <a:cs typeface="Arial" pitchFamily="34" charset="0"/>
              </a:rPr>
              <a:t>fBG</a:t>
            </a:r>
            <a:r>
              <a:rPr lang="tr-TR" i="1" dirty="0" smtClean="0">
                <a:cs typeface="Arial" pitchFamily="34" charset="0"/>
              </a:rPr>
              <a:t> –h + </a:t>
            </a:r>
            <a:r>
              <a:rPr lang="tr-TR" i="1" dirty="0" err="1" smtClean="0">
                <a:cs typeface="Arial" pitchFamily="34" charset="0"/>
              </a:rPr>
              <a:t>EM</a:t>
            </a:r>
            <a:r>
              <a:rPr lang="tr-TR" i="1" baseline="-25000" dirty="0" err="1" smtClean="0">
                <a:cs typeface="Arial" pitchFamily="34" charset="0"/>
              </a:rPr>
              <a:t>fBG</a:t>
            </a:r>
            <a:r>
              <a:rPr lang="tr-TR" i="1" dirty="0" smtClean="0">
                <a:cs typeface="Arial" pitchFamily="34" charset="0"/>
              </a:rPr>
              <a:t> –h + </a:t>
            </a:r>
            <a:r>
              <a:rPr lang="tr-TR" i="1" dirty="0" err="1" smtClean="0">
                <a:cs typeface="Arial" pitchFamily="34" charset="0"/>
              </a:rPr>
              <a:t>BM</a:t>
            </a:r>
            <a:r>
              <a:rPr lang="tr-TR" i="1" baseline="-25000" dirty="0" err="1" smtClean="0">
                <a:cs typeface="Arial" pitchFamily="34" charset="0"/>
              </a:rPr>
              <a:t>fBG</a:t>
            </a:r>
            <a:r>
              <a:rPr lang="tr-TR" i="1" dirty="0" smtClean="0">
                <a:cs typeface="Arial" pitchFamily="34" charset="0"/>
              </a:rPr>
              <a:t> –h</a:t>
            </a:r>
          </a:p>
          <a:p>
            <a:r>
              <a:rPr lang="tr-TR" i="1" dirty="0" smtClean="0">
                <a:cs typeface="Arial" pitchFamily="34" charset="0"/>
              </a:rPr>
              <a:t>	</a:t>
            </a:r>
          </a:p>
          <a:p>
            <a:r>
              <a:rPr lang="tr-TR" i="1" dirty="0" smtClean="0">
                <a:cs typeface="Arial" pitchFamily="34" charset="0"/>
              </a:rPr>
              <a:t>	 </a:t>
            </a:r>
            <a:r>
              <a:rPr lang="tr-TR" i="1" dirty="0" err="1" smtClean="0">
                <a:cs typeface="Arial" pitchFamily="34" charset="0"/>
              </a:rPr>
              <a:t>M</a:t>
            </a:r>
            <a:r>
              <a:rPr lang="tr-TR" i="1" baseline="-25000" dirty="0" err="1" smtClean="0">
                <a:cs typeface="Arial" pitchFamily="34" charset="0"/>
              </a:rPr>
              <a:t>fBG</a:t>
            </a:r>
            <a:r>
              <a:rPr lang="tr-TR" i="1" dirty="0" smtClean="0">
                <a:cs typeface="Arial" pitchFamily="34" charset="0"/>
              </a:rPr>
              <a:t> -h= 0.02+ 1.65 + 0 .26= 0.93 TL/</a:t>
            </a:r>
            <a:r>
              <a:rPr lang="tr-TR" i="1" dirty="0" err="1" smtClean="0">
                <a:cs typeface="Arial" pitchFamily="34" charset="0"/>
              </a:rPr>
              <a:t>fBG</a:t>
            </a:r>
            <a:r>
              <a:rPr lang="tr-TR" i="1" dirty="0" smtClean="0">
                <a:cs typeface="Arial" pitchFamily="34" charset="0"/>
              </a:rPr>
              <a:t>-h </a:t>
            </a:r>
            <a:endParaRPr lang="tr-TR" dirty="0" smtClean="0">
              <a:cs typeface="Arial" pitchFamily="34" charset="0"/>
            </a:endParaRPr>
          </a:p>
          <a:p>
            <a:endParaRPr lang="tr-TR" b="1" dirty="0" smtClean="0">
              <a:cs typeface="Arial" pitchFamily="34" charset="0"/>
            </a:endParaRPr>
          </a:p>
          <a:p>
            <a:r>
              <a:rPr lang="tr-TR" b="1" dirty="0" smtClean="0">
                <a:cs typeface="Arial" pitchFamily="34" charset="0"/>
              </a:rPr>
              <a:t>		</a:t>
            </a:r>
            <a:endParaRPr lang="tr-TR" dirty="0"/>
          </a:p>
        </p:txBody>
      </p:sp>
      <p:sp>
        <p:nvSpPr>
          <p:cNvPr id="11" name="10 Dikdörtgen"/>
          <p:cNvSpPr/>
          <p:nvPr/>
        </p:nvSpPr>
        <p:spPr>
          <a:xfrm>
            <a:off x="971600" y="2636912"/>
            <a:ext cx="7056784" cy="1754326"/>
          </a:xfrm>
          <a:prstGeom prst="rect">
            <a:avLst/>
          </a:prstGeom>
        </p:spPr>
        <p:txBody>
          <a:bodyPr wrap="square">
            <a:spAutoFit/>
          </a:bodyPr>
          <a:lstStyle/>
          <a:p>
            <a:endParaRPr lang="tr-TR" b="1" dirty="0" smtClean="0">
              <a:cs typeface="Arial" pitchFamily="34" charset="0"/>
            </a:endParaRPr>
          </a:p>
          <a:p>
            <a:r>
              <a:rPr lang="tr-TR" b="1" dirty="0" smtClean="0">
                <a:cs typeface="Arial" pitchFamily="34" charset="0"/>
              </a:rPr>
              <a:t>	k) </a:t>
            </a:r>
            <a:r>
              <a:rPr lang="tr-TR" b="1" dirty="0" err="1" smtClean="0">
                <a:cs typeface="Arial" pitchFamily="34" charset="0"/>
              </a:rPr>
              <a:t>fBG</a:t>
            </a:r>
            <a:r>
              <a:rPr lang="tr-TR" b="1" dirty="0" smtClean="0">
                <a:cs typeface="Arial" pitchFamily="34" charset="0"/>
              </a:rPr>
              <a:t> –h başına bakım masrafları</a:t>
            </a:r>
          </a:p>
          <a:p>
            <a:endParaRPr lang="tr-TR" b="1" dirty="0" smtClean="0">
              <a:cs typeface="Arial" pitchFamily="34" charset="0"/>
            </a:endParaRPr>
          </a:p>
          <a:p>
            <a:r>
              <a:rPr lang="tr-TR" b="1" dirty="0" smtClean="0">
                <a:cs typeface="Arial" pitchFamily="34" charset="0"/>
              </a:rPr>
              <a:t>	</a:t>
            </a:r>
            <a:r>
              <a:rPr lang="tr-TR" i="1" dirty="0" err="1" smtClean="0">
                <a:cs typeface="Arial" pitchFamily="34" charset="0"/>
              </a:rPr>
              <a:t>BM</a:t>
            </a:r>
            <a:r>
              <a:rPr lang="tr-TR" i="1" baseline="-25000" dirty="0" err="1" smtClean="0">
                <a:cs typeface="Arial" pitchFamily="34" charset="0"/>
              </a:rPr>
              <a:t>fBG</a:t>
            </a:r>
            <a:r>
              <a:rPr lang="tr-TR" i="1" dirty="0" smtClean="0">
                <a:cs typeface="Arial" pitchFamily="34" charset="0"/>
              </a:rPr>
              <a:t> -h=  0.40 * </a:t>
            </a:r>
            <a:r>
              <a:rPr lang="tr-TR" i="1" dirty="0" err="1" smtClean="0">
                <a:cs typeface="Arial" pitchFamily="34" charset="0"/>
              </a:rPr>
              <a:t>EM</a:t>
            </a:r>
            <a:r>
              <a:rPr lang="tr-TR" i="1" baseline="-25000" dirty="0" err="1" smtClean="0">
                <a:cs typeface="Arial" pitchFamily="34" charset="0"/>
              </a:rPr>
              <a:t>fBG</a:t>
            </a:r>
            <a:r>
              <a:rPr lang="tr-TR" i="1" dirty="0" smtClean="0">
                <a:cs typeface="Arial" pitchFamily="34" charset="0"/>
              </a:rPr>
              <a:t> –h = 0.40 * 0.65 = 0.26 TL/</a:t>
            </a:r>
            <a:r>
              <a:rPr lang="tr-TR" i="1" dirty="0" err="1" smtClean="0">
                <a:cs typeface="Arial" pitchFamily="34" charset="0"/>
              </a:rPr>
              <a:t>fBG</a:t>
            </a:r>
            <a:r>
              <a:rPr lang="tr-TR" i="1" dirty="0" smtClean="0">
                <a:cs typeface="Arial" pitchFamily="34" charset="0"/>
              </a:rPr>
              <a:t>-h</a:t>
            </a:r>
            <a:endParaRPr lang="tr-TR" dirty="0" smtClean="0">
              <a:cs typeface="Arial" pitchFamily="34" charset="0"/>
            </a:endParaRPr>
          </a:p>
          <a:p>
            <a:endParaRPr lang="tr-TR" b="1" dirty="0" smtClean="0">
              <a:cs typeface="Arial" pitchFamily="34" charset="0"/>
            </a:endParaRPr>
          </a:p>
          <a:p>
            <a:r>
              <a:rPr lang="tr-TR" b="1" dirty="0" smtClean="0">
                <a:cs typeface="Arial" pitchFamily="34" charset="0"/>
              </a:rPr>
              <a:t>		</a:t>
            </a:r>
            <a:endParaRPr lang="tr-T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899592" y="980728"/>
            <a:ext cx="7056784" cy="2862322"/>
          </a:xfrm>
          <a:prstGeom prst="rect">
            <a:avLst/>
          </a:prstGeom>
        </p:spPr>
        <p:txBody>
          <a:bodyPr wrap="square">
            <a:spAutoFit/>
          </a:bodyPr>
          <a:lstStyle/>
          <a:p>
            <a:r>
              <a:rPr lang="tr-TR" b="1" dirty="0" smtClean="0">
                <a:solidFill>
                  <a:srgbClr val="00B050"/>
                </a:solidFill>
                <a:ea typeface="Times New Roman" pitchFamily="18" charset="0"/>
                <a:cs typeface="Arial" pitchFamily="34" charset="0"/>
              </a:rPr>
              <a:t>3. AŞAMA : Pompa biriminin </a:t>
            </a:r>
            <a:r>
              <a:rPr lang="tr-TR" b="1" dirty="0" err="1" smtClean="0">
                <a:solidFill>
                  <a:srgbClr val="00B050"/>
                </a:solidFill>
                <a:ea typeface="Times New Roman" pitchFamily="18" charset="0"/>
                <a:cs typeface="Arial" pitchFamily="34" charset="0"/>
              </a:rPr>
              <a:t>fBG</a:t>
            </a:r>
            <a:r>
              <a:rPr lang="tr-TR" b="1" dirty="0" smtClean="0">
                <a:solidFill>
                  <a:srgbClr val="00B050"/>
                </a:solidFill>
                <a:ea typeface="Times New Roman" pitchFamily="18" charset="0"/>
                <a:cs typeface="Arial" pitchFamily="34" charset="0"/>
              </a:rPr>
              <a:t>-yıl başına toplam maliyeti </a:t>
            </a:r>
          </a:p>
          <a:p>
            <a:endParaRPr lang="tr-TR" b="1" dirty="0" smtClean="0">
              <a:cs typeface="Arial" pitchFamily="34" charset="0"/>
            </a:endParaRPr>
          </a:p>
          <a:p>
            <a:r>
              <a:rPr lang="tr-TR" b="1" dirty="0" smtClean="0">
                <a:cs typeface="Arial" pitchFamily="34" charset="0"/>
              </a:rPr>
              <a:t>	</a:t>
            </a:r>
            <a:endParaRPr lang="tr-TR" dirty="0" smtClean="0">
              <a:cs typeface="Arial" pitchFamily="34" charset="0"/>
            </a:endParaRPr>
          </a:p>
          <a:p>
            <a:r>
              <a:rPr lang="tr-TR" dirty="0" smtClean="0">
                <a:cs typeface="Arial" pitchFamily="34" charset="0"/>
              </a:rPr>
              <a:t>	</a:t>
            </a:r>
          </a:p>
          <a:p>
            <a:r>
              <a:rPr lang="tr-TR" dirty="0" smtClean="0">
                <a:cs typeface="Arial" pitchFamily="34" charset="0"/>
              </a:rPr>
              <a:t>	</a:t>
            </a:r>
          </a:p>
          <a:p>
            <a:endParaRPr lang="tr-TR" b="1" dirty="0" smtClean="0">
              <a:cs typeface="Arial" pitchFamily="34" charset="0"/>
            </a:endParaRPr>
          </a:p>
          <a:p>
            <a:endParaRPr lang="tr-TR" b="1" dirty="0" smtClean="0">
              <a:cs typeface="Arial" pitchFamily="34" charset="0"/>
            </a:endParaRPr>
          </a:p>
          <a:p>
            <a:endParaRPr lang="tr-TR" b="1" dirty="0" smtClean="0">
              <a:cs typeface="Arial" pitchFamily="34" charset="0"/>
            </a:endParaRPr>
          </a:p>
          <a:p>
            <a:endParaRPr lang="tr-TR" b="1" dirty="0" smtClean="0">
              <a:cs typeface="Arial" pitchFamily="34" charset="0"/>
            </a:endParaRPr>
          </a:p>
          <a:p>
            <a:endParaRPr lang="tr-TR" dirty="0"/>
          </a:p>
        </p:txBody>
      </p:sp>
      <p:sp>
        <p:nvSpPr>
          <p:cNvPr id="3" name="2 Dikdörtgen"/>
          <p:cNvSpPr/>
          <p:nvPr/>
        </p:nvSpPr>
        <p:spPr>
          <a:xfrm>
            <a:off x="827584" y="548680"/>
            <a:ext cx="7056784" cy="2308324"/>
          </a:xfrm>
          <a:prstGeom prst="rect">
            <a:avLst/>
          </a:prstGeom>
        </p:spPr>
        <p:txBody>
          <a:bodyPr wrap="square">
            <a:spAutoFit/>
          </a:bodyPr>
          <a:lstStyle/>
          <a:p>
            <a:endParaRPr lang="tr-TR" b="1" dirty="0" smtClean="0">
              <a:cs typeface="Arial" pitchFamily="34" charset="0"/>
            </a:endParaRPr>
          </a:p>
          <a:p>
            <a:r>
              <a:rPr lang="tr-TR" b="1" dirty="0" smtClean="0">
                <a:cs typeface="Arial" pitchFamily="34" charset="0"/>
              </a:rPr>
              <a:t>	</a:t>
            </a:r>
          </a:p>
          <a:p>
            <a:endParaRPr lang="tr-TR" b="1" dirty="0" smtClean="0">
              <a:cs typeface="Arial" pitchFamily="34" charset="0"/>
            </a:endParaRPr>
          </a:p>
          <a:p>
            <a:r>
              <a:rPr lang="tr-TR" b="1" dirty="0" smtClean="0">
                <a:cs typeface="Arial" pitchFamily="34" charset="0"/>
              </a:rPr>
              <a:t>	</a:t>
            </a:r>
            <a:r>
              <a:rPr lang="tr-TR" i="1" dirty="0" smtClean="0">
                <a:cs typeface="Arial" pitchFamily="34" charset="0"/>
              </a:rPr>
              <a:t> </a:t>
            </a:r>
            <a:r>
              <a:rPr lang="tr-TR" i="1" dirty="0" err="1" smtClean="0">
                <a:cs typeface="Arial" pitchFamily="34" charset="0"/>
              </a:rPr>
              <a:t>M</a:t>
            </a:r>
            <a:r>
              <a:rPr lang="tr-TR" i="1" baseline="-25000" dirty="0" err="1" smtClean="0">
                <a:cs typeface="Arial" pitchFamily="34" charset="0"/>
              </a:rPr>
              <a:t>fBG</a:t>
            </a:r>
            <a:r>
              <a:rPr lang="tr-TR" i="1" dirty="0" smtClean="0">
                <a:cs typeface="Arial" pitchFamily="34" charset="0"/>
              </a:rPr>
              <a:t> </a:t>
            </a:r>
            <a:r>
              <a:rPr lang="tr-TR" i="1" baseline="-25000" dirty="0" smtClean="0">
                <a:cs typeface="Arial" pitchFamily="34" charset="0"/>
              </a:rPr>
              <a:t>-yıl</a:t>
            </a:r>
            <a:r>
              <a:rPr lang="tr-TR" i="1" dirty="0" smtClean="0">
                <a:cs typeface="Arial" pitchFamily="34" charset="0"/>
              </a:rPr>
              <a:t>= </a:t>
            </a:r>
            <a:r>
              <a:rPr lang="tr-TR" i="1" dirty="0" err="1" smtClean="0">
                <a:cs typeface="Arial" pitchFamily="34" charset="0"/>
              </a:rPr>
              <a:t>M</a:t>
            </a:r>
            <a:r>
              <a:rPr lang="tr-TR" i="1" baseline="-25000" dirty="0" err="1" smtClean="0">
                <a:cs typeface="Arial" pitchFamily="34" charset="0"/>
              </a:rPr>
              <a:t>fBG</a:t>
            </a:r>
            <a:r>
              <a:rPr lang="tr-TR" i="1" dirty="0" smtClean="0">
                <a:cs typeface="Arial" pitchFamily="34" charset="0"/>
              </a:rPr>
              <a:t> </a:t>
            </a:r>
            <a:r>
              <a:rPr lang="tr-TR" i="1" baseline="-25000" dirty="0" smtClean="0">
                <a:cs typeface="Arial" pitchFamily="34" charset="0"/>
              </a:rPr>
              <a:t>–h</a:t>
            </a:r>
            <a:r>
              <a:rPr lang="tr-TR" i="1" dirty="0" smtClean="0">
                <a:cs typeface="Arial" pitchFamily="34" charset="0"/>
              </a:rPr>
              <a:t> * T</a:t>
            </a:r>
          </a:p>
          <a:p>
            <a:r>
              <a:rPr lang="tr-TR" i="1" dirty="0" smtClean="0">
                <a:cs typeface="Arial" pitchFamily="34" charset="0"/>
              </a:rPr>
              <a:t>	</a:t>
            </a:r>
          </a:p>
          <a:p>
            <a:r>
              <a:rPr lang="tr-TR" i="1" dirty="0" smtClean="0">
                <a:cs typeface="Arial" pitchFamily="34" charset="0"/>
              </a:rPr>
              <a:t>	 </a:t>
            </a:r>
            <a:r>
              <a:rPr lang="tr-TR" i="1" dirty="0" err="1" smtClean="0">
                <a:cs typeface="Arial" pitchFamily="34" charset="0"/>
              </a:rPr>
              <a:t>M</a:t>
            </a:r>
            <a:r>
              <a:rPr lang="tr-TR" i="1" baseline="-25000" dirty="0" err="1" smtClean="0">
                <a:cs typeface="Arial" pitchFamily="34" charset="0"/>
              </a:rPr>
              <a:t>fBG</a:t>
            </a:r>
            <a:r>
              <a:rPr lang="tr-TR" i="1" dirty="0" smtClean="0">
                <a:cs typeface="Arial" pitchFamily="34" charset="0"/>
              </a:rPr>
              <a:t> </a:t>
            </a:r>
            <a:r>
              <a:rPr lang="tr-TR" i="1" baseline="-25000" dirty="0" smtClean="0">
                <a:cs typeface="Arial" pitchFamily="34" charset="0"/>
              </a:rPr>
              <a:t>-yıl</a:t>
            </a:r>
            <a:r>
              <a:rPr lang="tr-TR" i="1" dirty="0" smtClean="0">
                <a:cs typeface="Arial" pitchFamily="34" charset="0"/>
              </a:rPr>
              <a:t>= 0.93  * 1794 = 1668.42  TL/</a:t>
            </a:r>
            <a:r>
              <a:rPr lang="tr-TR" i="1" baseline="-25000" dirty="0" err="1" smtClean="0">
                <a:cs typeface="Arial" pitchFamily="34" charset="0"/>
              </a:rPr>
              <a:t>fBG</a:t>
            </a:r>
            <a:r>
              <a:rPr lang="tr-TR" i="1" dirty="0" smtClean="0">
                <a:cs typeface="Arial" pitchFamily="34" charset="0"/>
              </a:rPr>
              <a:t> </a:t>
            </a:r>
            <a:r>
              <a:rPr lang="tr-TR" i="1" baseline="-25000" dirty="0" smtClean="0">
                <a:cs typeface="Arial" pitchFamily="34" charset="0"/>
              </a:rPr>
              <a:t>-yıl</a:t>
            </a:r>
            <a:r>
              <a:rPr lang="tr-TR" i="1" dirty="0" smtClean="0">
                <a:cs typeface="Arial" pitchFamily="34" charset="0"/>
              </a:rPr>
              <a:t> </a:t>
            </a:r>
            <a:endParaRPr lang="tr-TR" dirty="0" smtClean="0">
              <a:cs typeface="Arial" pitchFamily="34" charset="0"/>
            </a:endParaRPr>
          </a:p>
          <a:p>
            <a:endParaRPr lang="tr-TR" b="1" dirty="0" smtClean="0">
              <a:cs typeface="Arial" pitchFamily="34" charset="0"/>
            </a:endParaRPr>
          </a:p>
          <a:p>
            <a:r>
              <a:rPr lang="tr-TR" b="1" dirty="0" smtClean="0">
                <a:cs typeface="Arial" pitchFamily="34" charset="0"/>
              </a:rPr>
              <a:t>		</a:t>
            </a:r>
            <a:endParaRPr lang="tr-TR" dirty="0"/>
          </a:p>
        </p:txBody>
      </p:sp>
      <p:sp>
        <p:nvSpPr>
          <p:cNvPr id="4" name="3 Dikdörtgen"/>
          <p:cNvSpPr/>
          <p:nvPr/>
        </p:nvSpPr>
        <p:spPr>
          <a:xfrm>
            <a:off x="971600" y="2492896"/>
            <a:ext cx="7056784" cy="1477328"/>
          </a:xfrm>
          <a:prstGeom prst="rect">
            <a:avLst/>
          </a:prstGeom>
        </p:spPr>
        <p:txBody>
          <a:bodyPr wrap="square">
            <a:spAutoFit/>
          </a:bodyPr>
          <a:lstStyle/>
          <a:p>
            <a:endParaRPr lang="tr-TR" b="1" dirty="0" smtClean="0">
              <a:cs typeface="Arial" pitchFamily="34" charset="0"/>
            </a:endParaRPr>
          </a:p>
          <a:p>
            <a:r>
              <a:rPr lang="tr-TR" b="1" dirty="0" smtClean="0">
                <a:cs typeface="Arial" pitchFamily="34" charset="0"/>
              </a:rPr>
              <a:t>	</a:t>
            </a:r>
          </a:p>
          <a:p>
            <a:endParaRPr lang="tr-TR" b="1" dirty="0" smtClean="0">
              <a:cs typeface="Arial" pitchFamily="34" charset="0"/>
            </a:endParaRPr>
          </a:p>
          <a:p>
            <a:r>
              <a:rPr lang="tr-TR" b="1" dirty="0" smtClean="0">
                <a:cs typeface="Arial" pitchFamily="34" charset="0"/>
              </a:rPr>
              <a:t>	</a:t>
            </a:r>
          </a:p>
          <a:p>
            <a:r>
              <a:rPr lang="tr-TR" b="1" dirty="0" smtClean="0">
                <a:cs typeface="Arial" pitchFamily="34" charset="0"/>
              </a:rPr>
              <a:t>		</a:t>
            </a:r>
            <a:endParaRPr lang="tr-TR" dirty="0"/>
          </a:p>
        </p:txBody>
      </p:sp>
      <p:sp>
        <p:nvSpPr>
          <p:cNvPr id="5" name="4 Dikdörtgen"/>
          <p:cNvSpPr/>
          <p:nvPr/>
        </p:nvSpPr>
        <p:spPr>
          <a:xfrm>
            <a:off x="899592" y="2708920"/>
            <a:ext cx="7992888" cy="646331"/>
          </a:xfrm>
          <a:prstGeom prst="rect">
            <a:avLst/>
          </a:prstGeom>
        </p:spPr>
        <p:txBody>
          <a:bodyPr wrap="square">
            <a:spAutoFit/>
          </a:bodyPr>
          <a:lstStyle/>
          <a:p>
            <a:r>
              <a:rPr lang="tr-TR" b="1" dirty="0" smtClean="0">
                <a:solidFill>
                  <a:srgbClr val="00B050"/>
                </a:solidFill>
                <a:ea typeface="Times New Roman" pitchFamily="18" charset="0"/>
                <a:cs typeface="Arial" pitchFamily="34" charset="0"/>
              </a:rPr>
              <a:t>4. AŞAMA : Pompa biriminin hidrolik güç –yıl (</a:t>
            </a:r>
            <a:r>
              <a:rPr lang="tr-TR" b="1" dirty="0" err="1" smtClean="0">
                <a:solidFill>
                  <a:srgbClr val="00B050"/>
                </a:solidFill>
                <a:ea typeface="Times New Roman" pitchFamily="18" charset="0"/>
                <a:cs typeface="Arial" pitchFamily="34" charset="0"/>
              </a:rPr>
              <a:t>hBG</a:t>
            </a:r>
            <a:r>
              <a:rPr lang="tr-TR" b="1" dirty="0" smtClean="0">
                <a:solidFill>
                  <a:srgbClr val="00B050"/>
                </a:solidFill>
                <a:ea typeface="Times New Roman" pitchFamily="18" charset="0"/>
                <a:cs typeface="Arial" pitchFamily="34" charset="0"/>
              </a:rPr>
              <a:t>-yıl) başına toplam maliyeti </a:t>
            </a:r>
          </a:p>
        </p:txBody>
      </p:sp>
      <p:graphicFrame>
        <p:nvGraphicFramePr>
          <p:cNvPr id="139266" name="Object 2"/>
          <p:cNvGraphicFramePr>
            <a:graphicFrameLocks noChangeAspect="1"/>
          </p:cNvGraphicFramePr>
          <p:nvPr>
            <p:extLst>
              <p:ext uri="{D42A27DB-BD31-4B8C-83A1-F6EECF244321}">
                <p14:modId xmlns:p14="http://schemas.microsoft.com/office/powerpoint/2010/main" val="1969720895"/>
              </p:ext>
            </p:extLst>
          </p:nvPr>
        </p:nvGraphicFramePr>
        <p:xfrm>
          <a:off x="1628775" y="3367088"/>
          <a:ext cx="4792663" cy="706437"/>
        </p:xfrm>
        <a:graphic>
          <a:graphicData uri="http://schemas.openxmlformats.org/presentationml/2006/ole">
            <mc:AlternateContent xmlns:mc="http://schemas.openxmlformats.org/markup-compatibility/2006">
              <mc:Choice xmlns:v="urn:schemas-microsoft-com:vml" Requires="v">
                <p:oleObj spid="_x0000_s139298" name="Denklem" r:id="rId3" imgW="3403440" imgH="457200" progId="Equation.3">
                  <p:embed/>
                </p:oleObj>
              </mc:Choice>
              <mc:Fallback>
                <p:oleObj name="Denklem" r:id="rId3" imgW="3403440" imgH="457200" progId="Equation.3">
                  <p:embed/>
                  <p:pic>
                    <p:nvPicPr>
                      <p:cNvPr id="0" name="Picture 2"/>
                      <p:cNvPicPr>
                        <a:picLocks noChangeAspect="1" noChangeArrowheads="1"/>
                      </p:cNvPicPr>
                      <p:nvPr/>
                    </p:nvPicPr>
                    <p:blipFill>
                      <a:blip r:embed="rId4"/>
                      <a:srcRect/>
                      <a:stretch>
                        <a:fillRect/>
                      </a:stretch>
                    </p:blipFill>
                    <p:spPr bwMode="auto">
                      <a:xfrm>
                        <a:off x="1628775" y="3367088"/>
                        <a:ext cx="4792663"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6 Dikdörtgen"/>
          <p:cNvSpPr/>
          <p:nvPr/>
        </p:nvSpPr>
        <p:spPr>
          <a:xfrm>
            <a:off x="899592" y="4509120"/>
            <a:ext cx="7992888" cy="369332"/>
          </a:xfrm>
          <a:prstGeom prst="rect">
            <a:avLst/>
          </a:prstGeom>
        </p:spPr>
        <p:txBody>
          <a:bodyPr wrap="square">
            <a:spAutoFit/>
          </a:bodyPr>
          <a:lstStyle/>
          <a:p>
            <a:r>
              <a:rPr lang="tr-TR" b="1" dirty="0" smtClean="0">
                <a:solidFill>
                  <a:srgbClr val="00B050"/>
                </a:solidFill>
                <a:ea typeface="Times New Roman" pitchFamily="18" charset="0"/>
                <a:cs typeface="Arial" pitchFamily="34" charset="0"/>
              </a:rPr>
              <a:t>5. AŞAMA : Birim </a:t>
            </a:r>
            <a:r>
              <a:rPr lang="tr-TR" b="1" dirty="0" err="1" smtClean="0">
                <a:solidFill>
                  <a:srgbClr val="00B050"/>
                </a:solidFill>
                <a:ea typeface="Times New Roman" pitchFamily="18" charset="0"/>
                <a:cs typeface="Arial" pitchFamily="34" charset="0"/>
              </a:rPr>
              <a:t>manometrik</a:t>
            </a:r>
            <a:r>
              <a:rPr lang="tr-TR" b="1" dirty="0" smtClean="0">
                <a:solidFill>
                  <a:srgbClr val="00B050"/>
                </a:solidFill>
                <a:ea typeface="Times New Roman" pitchFamily="18" charset="0"/>
                <a:cs typeface="Arial" pitchFamily="34" charset="0"/>
              </a:rPr>
              <a:t> yükseklik maliyeti </a:t>
            </a:r>
          </a:p>
        </p:txBody>
      </p:sp>
      <p:graphicFrame>
        <p:nvGraphicFramePr>
          <p:cNvPr id="8" name="Object 2"/>
          <p:cNvGraphicFramePr>
            <a:graphicFrameLocks noChangeAspect="1"/>
          </p:cNvGraphicFramePr>
          <p:nvPr>
            <p:extLst>
              <p:ext uri="{D42A27DB-BD31-4B8C-83A1-F6EECF244321}">
                <p14:modId xmlns:p14="http://schemas.microsoft.com/office/powerpoint/2010/main" val="120693938"/>
              </p:ext>
            </p:extLst>
          </p:nvPr>
        </p:nvGraphicFramePr>
        <p:xfrm>
          <a:off x="1773238" y="5133975"/>
          <a:ext cx="4505325" cy="628650"/>
        </p:xfrm>
        <a:graphic>
          <a:graphicData uri="http://schemas.openxmlformats.org/presentationml/2006/ole">
            <mc:AlternateContent xmlns:mc="http://schemas.openxmlformats.org/markup-compatibility/2006">
              <mc:Choice xmlns:v="urn:schemas-microsoft-com:vml" Requires="v">
                <p:oleObj spid="_x0000_s139299" name="Denklem" r:id="rId5" imgW="3200400" imgH="406080" progId="Equation.3">
                  <p:embed/>
                </p:oleObj>
              </mc:Choice>
              <mc:Fallback>
                <p:oleObj name="Denklem" r:id="rId5" imgW="3200400" imgH="406080" progId="Equation.3">
                  <p:embed/>
                  <p:pic>
                    <p:nvPicPr>
                      <p:cNvPr id="0" name="Picture 3"/>
                      <p:cNvPicPr>
                        <a:picLocks noChangeAspect="1" noChangeArrowheads="1"/>
                      </p:cNvPicPr>
                      <p:nvPr/>
                    </p:nvPicPr>
                    <p:blipFill>
                      <a:blip r:embed="rId6"/>
                      <a:srcRect/>
                      <a:stretch>
                        <a:fillRect/>
                      </a:stretch>
                    </p:blipFill>
                    <p:spPr bwMode="auto">
                      <a:xfrm>
                        <a:off x="1773238" y="5133975"/>
                        <a:ext cx="4505325"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899592" y="980728"/>
            <a:ext cx="7056784" cy="923330"/>
          </a:xfrm>
          <a:prstGeom prst="rect">
            <a:avLst/>
          </a:prstGeom>
        </p:spPr>
        <p:txBody>
          <a:bodyPr wrap="square">
            <a:spAutoFit/>
          </a:bodyPr>
          <a:lstStyle/>
          <a:p>
            <a:r>
              <a:rPr lang="tr-TR" b="1" dirty="0" smtClean="0">
                <a:solidFill>
                  <a:srgbClr val="00B050"/>
                </a:solidFill>
                <a:ea typeface="Times New Roman" pitchFamily="18" charset="0"/>
                <a:cs typeface="Arial" pitchFamily="34" charset="0"/>
              </a:rPr>
              <a:t>6. AŞAMA : Ana boru hattı birim uzunluk maliyeti</a:t>
            </a:r>
          </a:p>
          <a:p>
            <a:endParaRPr lang="tr-TR" b="1" dirty="0" smtClean="0">
              <a:ea typeface="Times New Roman" pitchFamily="18" charset="0"/>
              <a:cs typeface="Arial" pitchFamily="34" charset="0"/>
            </a:endParaRPr>
          </a:p>
          <a:p>
            <a:pPr marL="342900" indent="-342900">
              <a:buAutoNum type="alphaLcParenR"/>
            </a:pPr>
            <a:r>
              <a:rPr lang="tr-TR" b="1" dirty="0" smtClean="0">
                <a:cs typeface="Arial" pitchFamily="34" charset="0"/>
              </a:rPr>
              <a:t>Seçenek boru çapları</a:t>
            </a:r>
            <a:endParaRPr lang="tr-TR" b="1" dirty="0" smtClean="0">
              <a:ea typeface="Times New Roman" pitchFamily="18" charset="0"/>
              <a:cs typeface="Arial" pitchFamily="34" charset="0"/>
            </a:endParaRPr>
          </a:p>
        </p:txBody>
      </p:sp>
      <p:sp>
        <p:nvSpPr>
          <p:cNvPr id="3" name="2 Dikdörtgen"/>
          <p:cNvSpPr/>
          <p:nvPr/>
        </p:nvSpPr>
        <p:spPr>
          <a:xfrm>
            <a:off x="683568" y="2150854"/>
            <a:ext cx="7992888" cy="2862322"/>
          </a:xfrm>
          <a:prstGeom prst="rect">
            <a:avLst/>
          </a:prstGeom>
        </p:spPr>
        <p:txBody>
          <a:bodyPr wrap="square">
            <a:spAutoFit/>
          </a:bodyPr>
          <a:lstStyle/>
          <a:p>
            <a:pPr algn="just"/>
            <a:r>
              <a:rPr lang="tr-TR" b="1" dirty="0" smtClean="0">
                <a:cs typeface="Arial" pitchFamily="34" charset="0"/>
              </a:rPr>
              <a:t>	*** </a:t>
            </a:r>
            <a:r>
              <a:rPr lang="tr-TR" dirty="0" smtClean="0">
                <a:cs typeface="Arial" pitchFamily="34" charset="0"/>
              </a:rPr>
              <a:t>Ana boru hattında ortalama akış hızı V= 0.5 – 2.0 m/s arasında olması istenir. </a:t>
            </a:r>
          </a:p>
          <a:p>
            <a:pPr algn="just"/>
            <a:r>
              <a:rPr lang="tr-TR" dirty="0" smtClean="0">
                <a:cs typeface="Arial" pitchFamily="34" charset="0"/>
              </a:rPr>
              <a:t>	*** Ana boru hattı çapı </a:t>
            </a:r>
            <a:r>
              <a:rPr lang="tr-TR" dirty="0" err="1" smtClean="0">
                <a:cs typeface="Arial" pitchFamily="34" charset="0"/>
              </a:rPr>
              <a:t>manifold</a:t>
            </a:r>
            <a:r>
              <a:rPr lang="tr-TR" dirty="0" smtClean="0">
                <a:cs typeface="Arial" pitchFamily="34" charset="0"/>
              </a:rPr>
              <a:t> boru hattı çapından düşük olamaz. </a:t>
            </a:r>
          </a:p>
          <a:p>
            <a:pPr algn="just"/>
            <a:r>
              <a:rPr lang="tr-TR" dirty="0" smtClean="0">
                <a:cs typeface="Arial" pitchFamily="34" charset="0"/>
              </a:rPr>
              <a:t>	* Ana boru hattı 6 </a:t>
            </a:r>
            <a:r>
              <a:rPr lang="tr-TR" dirty="0" err="1" smtClean="0">
                <a:cs typeface="Arial" pitchFamily="34" charset="0"/>
              </a:rPr>
              <a:t>atm</a:t>
            </a:r>
            <a:r>
              <a:rPr lang="tr-TR" dirty="0" smtClean="0">
                <a:cs typeface="Arial" pitchFamily="34" charset="0"/>
              </a:rPr>
              <a:t> işletme basınçlı PVC100 sert plastik borulardan oluşturulacaktır. </a:t>
            </a:r>
          </a:p>
          <a:p>
            <a:pPr algn="just"/>
            <a:endParaRPr lang="tr-TR" dirty="0" smtClean="0">
              <a:cs typeface="Arial" pitchFamily="34" charset="0"/>
            </a:endParaRPr>
          </a:p>
          <a:p>
            <a:pPr algn="just"/>
            <a:r>
              <a:rPr lang="tr-TR" dirty="0" smtClean="0">
                <a:cs typeface="Arial" pitchFamily="34" charset="0"/>
              </a:rPr>
              <a:t>	Q =3.1 L/s	63 ve 75 mm çaplı borular seçilecektir. </a:t>
            </a:r>
          </a:p>
          <a:p>
            <a:pPr algn="just"/>
            <a:endParaRPr lang="tr-TR" dirty="0" smtClean="0">
              <a:cs typeface="Arial" pitchFamily="34" charset="0"/>
            </a:endParaRPr>
          </a:p>
          <a:p>
            <a:pPr algn="just"/>
            <a:endParaRPr lang="tr-TR" b="1" dirty="0" smtClean="0">
              <a:cs typeface="Arial" pitchFamily="34" charset="0"/>
            </a:endParaRPr>
          </a:p>
          <a:p>
            <a:pPr algn="just"/>
            <a:r>
              <a:rPr lang="tr-TR" b="1" dirty="0" smtClean="0">
                <a:cs typeface="Arial" pitchFamily="34" charset="0"/>
              </a:rPr>
              <a:t>		</a:t>
            </a:r>
            <a:endParaRPr lang="tr-TR" dirty="0"/>
          </a:p>
        </p:txBody>
      </p:sp>
      <p:sp>
        <p:nvSpPr>
          <p:cNvPr id="4" name="3 Dikdörtgen"/>
          <p:cNvSpPr/>
          <p:nvPr/>
        </p:nvSpPr>
        <p:spPr>
          <a:xfrm>
            <a:off x="971600" y="2492896"/>
            <a:ext cx="7056784" cy="1477328"/>
          </a:xfrm>
          <a:prstGeom prst="rect">
            <a:avLst/>
          </a:prstGeom>
        </p:spPr>
        <p:txBody>
          <a:bodyPr wrap="square">
            <a:spAutoFit/>
          </a:bodyPr>
          <a:lstStyle/>
          <a:p>
            <a:endParaRPr lang="tr-TR" b="1" dirty="0" smtClean="0">
              <a:cs typeface="Arial" pitchFamily="34" charset="0"/>
            </a:endParaRPr>
          </a:p>
          <a:p>
            <a:r>
              <a:rPr lang="tr-TR" b="1" dirty="0" smtClean="0">
                <a:cs typeface="Arial" pitchFamily="34" charset="0"/>
              </a:rPr>
              <a:t>	</a:t>
            </a:r>
          </a:p>
          <a:p>
            <a:endParaRPr lang="tr-TR" b="1" dirty="0" smtClean="0">
              <a:cs typeface="Arial" pitchFamily="34" charset="0"/>
            </a:endParaRPr>
          </a:p>
          <a:p>
            <a:r>
              <a:rPr lang="tr-TR" b="1" dirty="0" smtClean="0">
                <a:cs typeface="Arial" pitchFamily="34" charset="0"/>
              </a:rPr>
              <a:t>	</a:t>
            </a:r>
          </a:p>
          <a:p>
            <a:r>
              <a:rPr lang="tr-TR" b="1" dirty="0" smtClean="0">
                <a:cs typeface="Arial" pitchFamily="34" charset="0"/>
              </a:rPr>
              <a:t>		</a:t>
            </a:r>
            <a:endParaRPr lang="tr-T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539552" y="908720"/>
            <a:ext cx="7056784" cy="1785104"/>
          </a:xfrm>
          <a:prstGeom prst="rect">
            <a:avLst/>
          </a:prstGeom>
        </p:spPr>
        <p:txBody>
          <a:bodyPr wrap="square">
            <a:spAutoFit/>
          </a:bodyPr>
          <a:lstStyle/>
          <a:p>
            <a:r>
              <a:rPr lang="tr-TR" sz="2000" b="1" dirty="0" smtClean="0">
                <a:solidFill>
                  <a:srgbClr val="00B050"/>
                </a:solidFill>
                <a:ea typeface="Times New Roman" pitchFamily="18" charset="0"/>
                <a:cs typeface="Arial" pitchFamily="34" charset="0"/>
              </a:rPr>
              <a:t>6. AŞAMA : Ana boru hattı birim uzunluk maliyeti</a:t>
            </a:r>
          </a:p>
          <a:p>
            <a:endParaRPr lang="tr-TR" b="1" dirty="0" smtClean="0">
              <a:ea typeface="Times New Roman" pitchFamily="18" charset="0"/>
              <a:cs typeface="Arial" pitchFamily="34" charset="0"/>
            </a:endParaRPr>
          </a:p>
          <a:p>
            <a:endParaRPr lang="tr-TR" b="1" dirty="0" smtClean="0">
              <a:ea typeface="Times New Roman" pitchFamily="18" charset="0"/>
              <a:cs typeface="Arial" pitchFamily="34" charset="0"/>
            </a:endParaRPr>
          </a:p>
          <a:p>
            <a:endParaRPr lang="tr-TR" b="1" dirty="0" smtClean="0">
              <a:ea typeface="Times New Roman" pitchFamily="18" charset="0"/>
              <a:cs typeface="Arial" pitchFamily="34" charset="0"/>
            </a:endParaRPr>
          </a:p>
          <a:p>
            <a:endParaRPr lang="tr-TR" b="1" dirty="0" smtClean="0">
              <a:ea typeface="Times New Roman" pitchFamily="18" charset="0"/>
              <a:cs typeface="Arial" pitchFamily="34" charset="0"/>
            </a:endParaRPr>
          </a:p>
          <a:p>
            <a:r>
              <a:rPr lang="tr-TR" b="1" dirty="0" smtClean="0">
                <a:ea typeface="Times New Roman" pitchFamily="18" charset="0"/>
                <a:cs typeface="Arial" pitchFamily="34" charset="0"/>
              </a:rPr>
              <a:t>b) Seçenek boru çaplarında birim uzunluk maliyeti   </a:t>
            </a:r>
          </a:p>
        </p:txBody>
      </p:sp>
      <p:sp>
        <p:nvSpPr>
          <p:cNvPr id="3" name="2 Dikdörtgen"/>
          <p:cNvSpPr/>
          <p:nvPr/>
        </p:nvSpPr>
        <p:spPr>
          <a:xfrm>
            <a:off x="827584" y="548681"/>
            <a:ext cx="7992888" cy="2585323"/>
          </a:xfrm>
          <a:prstGeom prst="rect">
            <a:avLst/>
          </a:prstGeom>
        </p:spPr>
        <p:txBody>
          <a:bodyPr wrap="square">
            <a:spAutoFit/>
          </a:bodyPr>
          <a:lstStyle/>
          <a:p>
            <a:pPr algn="just"/>
            <a:endParaRPr lang="tr-TR" b="1" dirty="0" smtClean="0">
              <a:cs typeface="Arial" pitchFamily="34" charset="0"/>
            </a:endParaRPr>
          </a:p>
          <a:p>
            <a:pPr algn="just"/>
            <a:r>
              <a:rPr lang="tr-TR" b="1" dirty="0" smtClean="0">
                <a:cs typeface="Arial" pitchFamily="34" charset="0"/>
              </a:rPr>
              <a:t>	</a:t>
            </a:r>
          </a:p>
          <a:p>
            <a:pPr algn="just"/>
            <a:endParaRPr lang="tr-TR" b="1" dirty="0" smtClean="0">
              <a:cs typeface="Arial" pitchFamily="34" charset="0"/>
            </a:endParaRPr>
          </a:p>
          <a:p>
            <a:pPr algn="just"/>
            <a:endParaRPr lang="tr-TR" b="1" dirty="0" smtClean="0">
              <a:cs typeface="Arial" pitchFamily="34" charset="0"/>
            </a:endParaRPr>
          </a:p>
          <a:p>
            <a:pPr algn="just"/>
            <a:r>
              <a:rPr lang="tr-TR" b="1" dirty="0" smtClean="0">
                <a:cs typeface="Arial" pitchFamily="34" charset="0"/>
              </a:rPr>
              <a:t>	</a:t>
            </a:r>
          </a:p>
          <a:p>
            <a:pPr algn="just"/>
            <a:r>
              <a:rPr lang="tr-TR" b="1" dirty="0" smtClean="0">
                <a:cs typeface="Arial" pitchFamily="34" charset="0"/>
              </a:rPr>
              <a:t>	</a:t>
            </a:r>
            <a:endParaRPr lang="tr-TR" dirty="0" smtClean="0">
              <a:cs typeface="Arial" pitchFamily="34" charset="0"/>
            </a:endParaRPr>
          </a:p>
          <a:p>
            <a:pPr algn="just"/>
            <a:endParaRPr lang="tr-TR" dirty="0" smtClean="0">
              <a:cs typeface="Arial" pitchFamily="34" charset="0"/>
            </a:endParaRPr>
          </a:p>
          <a:p>
            <a:pPr algn="just"/>
            <a:endParaRPr lang="tr-TR" b="1" dirty="0" smtClean="0">
              <a:cs typeface="Arial" pitchFamily="34" charset="0"/>
            </a:endParaRPr>
          </a:p>
          <a:p>
            <a:pPr algn="just"/>
            <a:r>
              <a:rPr lang="tr-TR" b="1" dirty="0" smtClean="0">
                <a:cs typeface="Arial" pitchFamily="34" charset="0"/>
              </a:rPr>
              <a:t>		</a:t>
            </a:r>
            <a:endParaRPr lang="tr-TR" dirty="0"/>
          </a:p>
        </p:txBody>
      </p:sp>
      <p:graphicFrame>
        <p:nvGraphicFramePr>
          <p:cNvPr id="5" name="4 Tablo"/>
          <p:cNvGraphicFramePr>
            <a:graphicFrameLocks noGrp="1"/>
          </p:cNvGraphicFramePr>
          <p:nvPr>
            <p:extLst>
              <p:ext uri="{D42A27DB-BD31-4B8C-83A1-F6EECF244321}">
                <p14:modId xmlns:p14="http://schemas.microsoft.com/office/powerpoint/2010/main" val="1519044156"/>
              </p:ext>
            </p:extLst>
          </p:nvPr>
        </p:nvGraphicFramePr>
        <p:xfrm>
          <a:off x="1187624" y="3284984"/>
          <a:ext cx="7128792" cy="1930400"/>
        </p:xfrm>
        <a:graphic>
          <a:graphicData uri="http://schemas.openxmlformats.org/drawingml/2006/table">
            <a:tbl>
              <a:tblPr firstRow="1" bandRow="1">
                <a:tableStyleId>{21E4AEA4-8DFA-4A89-87EB-49C32662AFE0}</a:tableStyleId>
              </a:tblPr>
              <a:tblGrid>
                <a:gridCol w="1188132">
                  <a:extLst>
                    <a:ext uri="{9D8B030D-6E8A-4147-A177-3AD203B41FA5}">
                      <a16:colId xmlns:a16="http://schemas.microsoft.com/office/drawing/2014/main" xmlns="" val="20000"/>
                    </a:ext>
                  </a:extLst>
                </a:gridCol>
                <a:gridCol w="1188132">
                  <a:extLst>
                    <a:ext uri="{9D8B030D-6E8A-4147-A177-3AD203B41FA5}">
                      <a16:colId xmlns:a16="http://schemas.microsoft.com/office/drawing/2014/main" xmlns="" val="20001"/>
                    </a:ext>
                  </a:extLst>
                </a:gridCol>
                <a:gridCol w="1303113">
                  <a:extLst>
                    <a:ext uri="{9D8B030D-6E8A-4147-A177-3AD203B41FA5}">
                      <a16:colId xmlns:a16="http://schemas.microsoft.com/office/drawing/2014/main" xmlns="" val="20002"/>
                    </a:ext>
                  </a:extLst>
                </a:gridCol>
                <a:gridCol w="857127">
                  <a:extLst>
                    <a:ext uri="{9D8B030D-6E8A-4147-A177-3AD203B41FA5}">
                      <a16:colId xmlns:a16="http://schemas.microsoft.com/office/drawing/2014/main" xmlns="" val="20003"/>
                    </a:ext>
                  </a:extLst>
                </a:gridCol>
                <a:gridCol w="1404156">
                  <a:extLst>
                    <a:ext uri="{9D8B030D-6E8A-4147-A177-3AD203B41FA5}">
                      <a16:colId xmlns:a16="http://schemas.microsoft.com/office/drawing/2014/main" xmlns="" val="20004"/>
                    </a:ext>
                  </a:extLst>
                </a:gridCol>
                <a:gridCol w="1188132">
                  <a:extLst>
                    <a:ext uri="{9D8B030D-6E8A-4147-A177-3AD203B41FA5}">
                      <a16:colId xmlns:a16="http://schemas.microsoft.com/office/drawing/2014/main" xmlns="" val="20005"/>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t>Boru dış çapı</a:t>
                      </a:r>
                      <a:r>
                        <a:rPr lang="tr-TR" baseline="0" dirty="0" smtClean="0"/>
                        <a:t> </a:t>
                      </a:r>
                    </a:p>
                    <a:p>
                      <a:pPr marL="0" marR="0" indent="0" algn="ctr" defTabSz="914400" rtl="0" eaLnBrk="1" fontAlgn="auto" latinLnBrk="0" hangingPunct="1">
                        <a:lnSpc>
                          <a:spcPct val="100000"/>
                        </a:lnSpc>
                        <a:spcBef>
                          <a:spcPts val="0"/>
                        </a:spcBef>
                        <a:spcAft>
                          <a:spcPts val="0"/>
                        </a:spcAft>
                        <a:buClrTx/>
                        <a:buSzTx/>
                        <a:buFontTx/>
                        <a:buNone/>
                        <a:tabLst/>
                        <a:defRPr/>
                      </a:pPr>
                      <a:r>
                        <a:rPr lang="tr-TR" baseline="0" dirty="0" smtClean="0"/>
                        <a:t>(mm)</a:t>
                      </a:r>
                      <a:endParaRPr lang="tr-TR" dirty="0" smtClean="0"/>
                    </a:p>
                  </a:txBody>
                  <a:tcPr/>
                </a:tc>
                <a:tc>
                  <a:txBody>
                    <a:bodyPr/>
                    <a:lstStyle/>
                    <a:p>
                      <a:pPr algn="ctr"/>
                      <a:r>
                        <a:rPr lang="tr-TR" dirty="0" smtClean="0"/>
                        <a:t>Maliyet </a:t>
                      </a:r>
                      <a:r>
                        <a:rPr lang="tr-TR" baseline="0" dirty="0" smtClean="0"/>
                        <a:t> (TL/m)</a:t>
                      </a:r>
                      <a:endParaRPr lang="tr-TR" dirty="0"/>
                    </a:p>
                  </a:txBody>
                  <a:tcPr/>
                </a:tc>
                <a:tc>
                  <a:txBody>
                    <a:bodyPr/>
                    <a:lstStyle/>
                    <a:p>
                      <a:pPr algn="ctr"/>
                      <a:r>
                        <a:rPr lang="tr-TR" dirty="0" smtClean="0"/>
                        <a:t>Faiz oranı</a:t>
                      </a:r>
                      <a:r>
                        <a:rPr lang="tr-TR" baseline="0" dirty="0" smtClean="0"/>
                        <a:t> , f (%)</a:t>
                      </a:r>
                      <a:endParaRPr lang="tr-TR" dirty="0"/>
                    </a:p>
                  </a:txBody>
                  <a:tcPr/>
                </a:tc>
                <a:tc>
                  <a:txBody>
                    <a:bodyPr/>
                    <a:lstStyle/>
                    <a:p>
                      <a:pPr algn="ctr"/>
                      <a:r>
                        <a:rPr lang="tr-TR" dirty="0" smtClean="0"/>
                        <a:t>Servis</a:t>
                      </a:r>
                      <a:r>
                        <a:rPr lang="tr-TR" baseline="0" dirty="0" smtClean="0"/>
                        <a:t> ömrü </a:t>
                      </a:r>
                    </a:p>
                    <a:p>
                      <a:pPr algn="ctr"/>
                      <a:r>
                        <a:rPr lang="tr-TR" baseline="0" dirty="0" smtClean="0"/>
                        <a:t>(yıl)</a:t>
                      </a:r>
                    </a:p>
                  </a:txBody>
                  <a:tcPr/>
                </a:tc>
                <a:tc>
                  <a:txBody>
                    <a:bodyPr/>
                    <a:lstStyle/>
                    <a:p>
                      <a:pPr algn="ctr"/>
                      <a:r>
                        <a:rPr lang="tr-TR" dirty="0" smtClean="0"/>
                        <a:t>Amortisman</a:t>
                      </a:r>
                      <a:r>
                        <a:rPr lang="tr-TR" baseline="0" dirty="0" smtClean="0"/>
                        <a:t> faktörü , AF</a:t>
                      </a:r>
                      <a:endParaRPr lang="tr-TR" dirty="0"/>
                    </a:p>
                  </a:txBody>
                  <a:tcPr/>
                </a:tc>
                <a:tc>
                  <a:txBody>
                    <a:bodyPr/>
                    <a:lstStyle/>
                    <a:p>
                      <a:pPr algn="ctr"/>
                      <a:r>
                        <a:rPr lang="tr-TR" dirty="0" smtClean="0"/>
                        <a:t>Yıllık maliyet </a:t>
                      </a:r>
                    </a:p>
                    <a:p>
                      <a:pPr algn="ctr"/>
                      <a:r>
                        <a:rPr lang="tr-TR" dirty="0" smtClean="0"/>
                        <a:t>(TL/m-yıl)</a:t>
                      </a:r>
                      <a:endParaRPr lang="tr-TR" dirty="0"/>
                    </a:p>
                  </a:txBody>
                  <a:tcPr/>
                </a:tc>
                <a:extLst>
                  <a:ext uri="{0D108BD9-81ED-4DB2-BD59-A6C34878D82A}">
                    <a16:rowId xmlns:a16="http://schemas.microsoft.com/office/drawing/2014/main" xmlns="" val="10000"/>
                  </a:ext>
                </a:extLst>
              </a:tr>
              <a:tr h="370840">
                <a:tc>
                  <a:txBody>
                    <a:bodyPr/>
                    <a:lstStyle/>
                    <a:p>
                      <a:pPr algn="ctr"/>
                      <a:r>
                        <a:rPr lang="tr-TR" dirty="0" smtClean="0"/>
                        <a:t>63</a:t>
                      </a:r>
                      <a:endParaRPr lang="tr-TR" dirty="0"/>
                    </a:p>
                  </a:txBody>
                  <a:tcPr/>
                </a:tc>
                <a:tc>
                  <a:txBody>
                    <a:bodyPr/>
                    <a:lstStyle/>
                    <a:p>
                      <a:pPr algn="ctr"/>
                      <a:r>
                        <a:rPr lang="tr-TR" dirty="0" smtClean="0"/>
                        <a:t>3.0</a:t>
                      </a:r>
                      <a:endParaRPr lang="tr-TR" dirty="0"/>
                    </a:p>
                  </a:txBody>
                  <a:tcPr/>
                </a:tc>
                <a:tc>
                  <a:txBody>
                    <a:bodyPr/>
                    <a:lstStyle/>
                    <a:p>
                      <a:pPr algn="ctr"/>
                      <a:r>
                        <a:rPr lang="tr-TR" dirty="0" smtClean="0"/>
                        <a:t>10</a:t>
                      </a:r>
                      <a:endParaRPr lang="tr-TR" dirty="0"/>
                    </a:p>
                  </a:txBody>
                  <a:tcPr/>
                </a:tc>
                <a:tc>
                  <a:txBody>
                    <a:bodyPr/>
                    <a:lstStyle/>
                    <a:p>
                      <a:pPr algn="ctr"/>
                      <a:r>
                        <a:rPr lang="tr-TR" dirty="0" smtClean="0"/>
                        <a:t>35</a:t>
                      </a:r>
                      <a:endParaRPr lang="tr-TR" dirty="0"/>
                    </a:p>
                  </a:txBody>
                  <a:tcPr/>
                </a:tc>
                <a:tc>
                  <a:txBody>
                    <a:bodyPr/>
                    <a:lstStyle/>
                    <a:p>
                      <a:pPr algn="ctr"/>
                      <a:r>
                        <a:rPr lang="tr-TR" dirty="0" smtClean="0"/>
                        <a:t>0.10369</a:t>
                      </a:r>
                      <a:endParaRPr lang="tr-TR" dirty="0"/>
                    </a:p>
                  </a:txBody>
                  <a:tcPr/>
                </a:tc>
                <a:tc>
                  <a:txBody>
                    <a:bodyPr/>
                    <a:lstStyle/>
                    <a:p>
                      <a:pPr algn="ctr"/>
                      <a:r>
                        <a:rPr lang="tr-TR" dirty="0" smtClean="0"/>
                        <a:t>0.31</a:t>
                      </a:r>
                      <a:endParaRPr lang="tr-TR" dirty="0"/>
                    </a:p>
                  </a:txBody>
                  <a:tcPr/>
                </a:tc>
                <a:extLst>
                  <a:ext uri="{0D108BD9-81ED-4DB2-BD59-A6C34878D82A}">
                    <a16:rowId xmlns:a16="http://schemas.microsoft.com/office/drawing/2014/main" xmlns="" val="10001"/>
                  </a:ext>
                </a:extLst>
              </a:tr>
              <a:tr h="370840">
                <a:tc>
                  <a:txBody>
                    <a:bodyPr/>
                    <a:lstStyle/>
                    <a:p>
                      <a:pPr algn="ctr"/>
                      <a:r>
                        <a:rPr lang="tr-TR" dirty="0" smtClean="0"/>
                        <a:t>75</a:t>
                      </a:r>
                      <a:endParaRPr lang="tr-TR" dirty="0"/>
                    </a:p>
                  </a:txBody>
                  <a:tcPr/>
                </a:tc>
                <a:tc>
                  <a:txBody>
                    <a:bodyPr/>
                    <a:lstStyle/>
                    <a:p>
                      <a:pPr algn="ctr"/>
                      <a:r>
                        <a:rPr lang="tr-TR" dirty="0" smtClean="0"/>
                        <a:t>4.2</a:t>
                      </a:r>
                      <a:endParaRPr lang="tr-TR" dirty="0"/>
                    </a:p>
                  </a:txBody>
                  <a:tcPr/>
                </a:tc>
                <a:tc>
                  <a:txBody>
                    <a:bodyPr/>
                    <a:lstStyle/>
                    <a:p>
                      <a:pPr algn="ctr"/>
                      <a:r>
                        <a:rPr lang="tr-TR" dirty="0" smtClean="0"/>
                        <a:t>10</a:t>
                      </a:r>
                      <a:endParaRPr lang="tr-TR" dirty="0"/>
                    </a:p>
                  </a:txBody>
                  <a:tcPr/>
                </a:tc>
                <a:tc>
                  <a:txBody>
                    <a:bodyPr/>
                    <a:lstStyle/>
                    <a:p>
                      <a:pPr algn="ctr"/>
                      <a:r>
                        <a:rPr lang="tr-TR" dirty="0" smtClean="0"/>
                        <a:t>35</a:t>
                      </a:r>
                      <a:endParaRPr lang="tr-TR" dirty="0"/>
                    </a:p>
                  </a:txBody>
                  <a:tcPr/>
                </a:tc>
                <a:tc>
                  <a:txBody>
                    <a:bodyPr/>
                    <a:lstStyle/>
                    <a:p>
                      <a:pPr algn="ctr"/>
                      <a:r>
                        <a:rPr lang="tr-TR" smtClean="0"/>
                        <a:t>0.10369</a:t>
                      </a:r>
                      <a:endParaRPr lang="tr-TR" dirty="0"/>
                    </a:p>
                  </a:txBody>
                  <a:tcPr/>
                </a:tc>
                <a:tc>
                  <a:txBody>
                    <a:bodyPr/>
                    <a:lstStyle/>
                    <a:p>
                      <a:pPr algn="ctr"/>
                      <a:r>
                        <a:rPr lang="tr-TR" dirty="0" smtClean="0"/>
                        <a:t>0.44</a:t>
                      </a:r>
                      <a:endParaRPr lang="tr-TR" dirty="0"/>
                    </a:p>
                  </a:txBody>
                  <a:tcPr/>
                </a:tc>
                <a:extLst>
                  <a:ext uri="{0D108BD9-81ED-4DB2-BD59-A6C34878D82A}">
                    <a16:rowId xmlns:a16="http://schemas.microsoft.com/office/drawing/2014/main" xmlns="" val="10002"/>
                  </a:ext>
                </a:extLst>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95536" y="332656"/>
            <a:ext cx="7056784" cy="3416320"/>
          </a:xfrm>
          <a:prstGeom prst="rect">
            <a:avLst/>
          </a:prstGeom>
        </p:spPr>
        <p:txBody>
          <a:bodyPr wrap="square">
            <a:spAutoFit/>
          </a:bodyPr>
          <a:lstStyle/>
          <a:p>
            <a:r>
              <a:rPr lang="tr-TR" b="1" dirty="0" smtClean="0">
                <a:solidFill>
                  <a:srgbClr val="00B050"/>
                </a:solidFill>
                <a:ea typeface="Times New Roman" pitchFamily="18" charset="0"/>
                <a:cs typeface="Arial" pitchFamily="34" charset="0"/>
              </a:rPr>
              <a:t>7. AŞAMA : Doğrusal Programlama Modeline Esas Veriler </a:t>
            </a:r>
          </a:p>
          <a:p>
            <a:endParaRPr lang="tr-TR" b="1" dirty="0" smtClean="0">
              <a:solidFill>
                <a:srgbClr val="00B050"/>
              </a:solidFill>
              <a:ea typeface="Times New Roman" pitchFamily="18" charset="0"/>
              <a:cs typeface="Arial" pitchFamily="34" charset="0"/>
            </a:endParaRPr>
          </a:p>
          <a:p>
            <a:r>
              <a:rPr lang="tr-TR" b="1" dirty="0" smtClean="0">
                <a:solidFill>
                  <a:srgbClr val="00B050"/>
                </a:solidFill>
                <a:ea typeface="Times New Roman" pitchFamily="18" charset="0"/>
                <a:cs typeface="Arial" pitchFamily="34" charset="0"/>
              </a:rPr>
              <a:t>  </a:t>
            </a:r>
          </a:p>
          <a:p>
            <a:endParaRPr lang="tr-TR" b="1" dirty="0" smtClean="0">
              <a:solidFill>
                <a:srgbClr val="00B050"/>
              </a:solidFill>
              <a:cs typeface="Arial" pitchFamily="34" charset="0"/>
            </a:endParaRPr>
          </a:p>
          <a:p>
            <a:r>
              <a:rPr lang="tr-TR" b="1" dirty="0" smtClean="0">
                <a:solidFill>
                  <a:srgbClr val="00B050"/>
                </a:solidFill>
                <a:cs typeface="Arial" pitchFamily="34" charset="0"/>
              </a:rPr>
              <a:t>	</a:t>
            </a:r>
            <a:endParaRPr lang="tr-TR" dirty="0" smtClean="0">
              <a:solidFill>
                <a:srgbClr val="00B050"/>
              </a:solidFill>
              <a:cs typeface="Arial" pitchFamily="34" charset="0"/>
            </a:endParaRPr>
          </a:p>
          <a:p>
            <a:r>
              <a:rPr lang="tr-TR" dirty="0" smtClean="0">
                <a:solidFill>
                  <a:srgbClr val="00B050"/>
                </a:solidFill>
                <a:cs typeface="Arial" pitchFamily="34" charset="0"/>
              </a:rPr>
              <a:t>	</a:t>
            </a:r>
          </a:p>
          <a:p>
            <a:r>
              <a:rPr lang="tr-TR" dirty="0" smtClean="0">
                <a:solidFill>
                  <a:srgbClr val="00B050"/>
                </a:solidFill>
                <a:cs typeface="Arial" pitchFamily="34" charset="0"/>
              </a:rPr>
              <a:t>	</a:t>
            </a:r>
          </a:p>
          <a:p>
            <a:endParaRPr lang="tr-TR" b="1" dirty="0" smtClean="0">
              <a:solidFill>
                <a:srgbClr val="00B050"/>
              </a:solidFill>
              <a:cs typeface="Arial" pitchFamily="34" charset="0"/>
            </a:endParaRPr>
          </a:p>
          <a:p>
            <a:endParaRPr lang="tr-TR" b="1" dirty="0" smtClean="0">
              <a:solidFill>
                <a:srgbClr val="00B050"/>
              </a:solidFill>
              <a:cs typeface="Arial" pitchFamily="34" charset="0"/>
            </a:endParaRPr>
          </a:p>
          <a:p>
            <a:endParaRPr lang="tr-TR" b="1" dirty="0" smtClean="0">
              <a:solidFill>
                <a:srgbClr val="00B050"/>
              </a:solidFill>
              <a:cs typeface="Arial" pitchFamily="34" charset="0"/>
            </a:endParaRPr>
          </a:p>
          <a:p>
            <a:endParaRPr lang="tr-TR" b="1" dirty="0" smtClean="0">
              <a:solidFill>
                <a:srgbClr val="00B050"/>
              </a:solidFill>
              <a:cs typeface="Arial" pitchFamily="34" charset="0"/>
            </a:endParaRPr>
          </a:p>
          <a:p>
            <a:endParaRPr lang="tr-TR" dirty="0">
              <a:solidFill>
                <a:srgbClr val="00B050"/>
              </a:solidFill>
            </a:endParaRPr>
          </a:p>
        </p:txBody>
      </p:sp>
      <p:sp>
        <p:nvSpPr>
          <p:cNvPr id="3" name="2 Dikdörtgen"/>
          <p:cNvSpPr/>
          <p:nvPr/>
        </p:nvSpPr>
        <p:spPr>
          <a:xfrm>
            <a:off x="827584" y="548681"/>
            <a:ext cx="7992888" cy="2585323"/>
          </a:xfrm>
          <a:prstGeom prst="rect">
            <a:avLst/>
          </a:prstGeom>
        </p:spPr>
        <p:txBody>
          <a:bodyPr wrap="square">
            <a:spAutoFit/>
          </a:bodyPr>
          <a:lstStyle/>
          <a:p>
            <a:pPr algn="just"/>
            <a:endParaRPr lang="tr-TR" b="1" dirty="0" smtClean="0">
              <a:cs typeface="Arial" pitchFamily="34" charset="0"/>
            </a:endParaRPr>
          </a:p>
          <a:p>
            <a:pPr algn="just"/>
            <a:r>
              <a:rPr lang="tr-TR" b="1" dirty="0" smtClean="0">
                <a:cs typeface="Arial" pitchFamily="34" charset="0"/>
              </a:rPr>
              <a:t>	</a:t>
            </a:r>
          </a:p>
          <a:p>
            <a:pPr algn="just"/>
            <a:endParaRPr lang="tr-TR" b="1" dirty="0" smtClean="0">
              <a:cs typeface="Arial" pitchFamily="34" charset="0"/>
            </a:endParaRPr>
          </a:p>
          <a:p>
            <a:pPr algn="just"/>
            <a:endParaRPr lang="tr-TR" b="1" dirty="0" smtClean="0">
              <a:cs typeface="Arial" pitchFamily="34" charset="0"/>
            </a:endParaRPr>
          </a:p>
          <a:p>
            <a:pPr algn="just"/>
            <a:r>
              <a:rPr lang="tr-TR" b="1" dirty="0" smtClean="0">
                <a:cs typeface="Arial" pitchFamily="34" charset="0"/>
              </a:rPr>
              <a:t>	</a:t>
            </a:r>
          </a:p>
          <a:p>
            <a:pPr algn="just"/>
            <a:r>
              <a:rPr lang="tr-TR" b="1" dirty="0" smtClean="0">
                <a:cs typeface="Arial" pitchFamily="34" charset="0"/>
              </a:rPr>
              <a:t>	</a:t>
            </a:r>
            <a:endParaRPr lang="tr-TR" dirty="0" smtClean="0">
              <a:cs typeface="Arial" pitchFamily="34" charset="0"/>
            </a:endParaRPr>
          </a:p>
          <a:p>
            <a:pPr algn="just"/>
            <a:endParaRPr lang="tr-TR" dirty="0" smtClean="0">
              <a:cs typeface="Arial" pitchFamily="34" charset="0"/>
            </a:endParaRPr>
          </a:p>
          <a:p>
            <a:pPr algn="just"/>
            <a:endParaRPr lang="tr-TR" b="1" dirty="0" smtClean="0">
              <a:cs typeface="Arial" pitchFamily="34" charset="0"/>
            </a:endParaRPr>
          </a:p>
          <a:p>
            <a:pPr algn="just"/>
            <a:r>
              <a:rPr lang="tr-TR" b="1" dirty="0" smtClean="0">
                <a:cs typeface="Arial" pitchFamily="34" charset="0"/>
              </a:rPr>
              <a:t>		</a:t>
            </a:r>
            <a:endParaRPr lang="tr-TR" dirty="0"/>
          </a:p>
        </p:txBody>
      </p:sp>
      <p:sp>
        <p:nvSpPr>
          <p:cNvPr id="4" name="3 Dikdörtgen"/>
          <p:cNvSpPr/>
          <p:nvPr/>
        </p:nvSpPr>
        <p:spPr>
          <a:xfrm>
            <a:off x="971600" y="2492896"/>
            <a:ext cx="7056784" cy="1477328"/>
          </a:xfrm>
          <a:prstGeom prst="rect">
            <a:avLst/>
          </a:prstGeom>
        </p:spPr>
        <p:txBody>
          <a:bodyPr wrap="square">
            <a:spAutoFit/>
          </a:bodyPr>
          <a:lstStyle/>
          <a:p>
            <a:endParaRPr lang="tr-TR" b="1" dirty="0" smtClean="0">
              <a:cs typeface="Arial" pitchFamily="34" charset="0"/>
            </a:endParaRPr>
          </a:p>
          <a:p>
            <a:r>
              <a:rPr lang="tr-TR" b="1" dirty="0" smtClean="0">
                <a:cs typeface="Arial" pitchFamily="34" charset="0"/>
              </a:rPr>
              <a:t>	</a:t>
            </a:r>
          </a:p>
          <a:p>
            <a:endParaRPr lang="tr-TR" b="1" dirty="0" smtClean="0">
              <a:cs typeface="Arial" pitchFamily="34" charset="0"/>
            </a:endParaRPr>
          </a:p>
          <a:p>
            <a:r>
              <a:rPr lang="tr-TR" b="1" dirty="0" smtClean="0">
                <a:cs typeface="Arial" pitchFamily="34" charset="0"/>
              </a:rPr>
              <a:t>	</a:t>
            </a:r>
          </a:p>
          <a:p>
            <a:r>
              <a:rPr lang="tr-TR" b="1" dirty="0" smtClean="0">
                <a:cs typeface="Arial" pitchFamily="34" charset="0"/>
              </a:rPr>
              <a:t>		</a:t>
            </a:r>
            <a:endParaRPr lang="tr-TR" dirty="0"/>
          </a:p>
        </p:txBody>
      </p:sp>
      <p:graphicFrame>
        <p:nvGraphicFramePr>
          <p:cNvPr id="5" name="4 Tablo"/>
          <p:cNvGraphicFramePr>
            <a:graphicFrameLocks noGrp="1"/>
          </p:cNvGraphicFramePr>
          <p:nvPr>
            <p:extLst>
              <p:ext uri="{D42A27DB-BD31-4B8C-83A1-F6EECF244321}">
                <p14:modId xmlns:p14="http://schemas.microsoft.com/office/powerpoint/2010/main" val="3953398891"/>
              </p:ext>
            </p:extLst>
          </p:nvPr>
        </p:nvGraphicFramePr>
        <p:xfrm>
          <a:off x="395536" y="836712"/>
          <a:ext cx="8280921" cy="3108960"/>
        </p:xfrm>
        <a:graphic>
          <a:graphicData uri="http://schemas.openxmlformats.org/drawingml/2006/table">
            <a:tbl>
              <a:tblPr firstRow="1" bandRow="1">
                <a:tableStyleId>{93296810-A885-4BE3-A3E7-6D5BEEA58F35}</a:tableStyleId>
              </a:tblPr>
              <a:tblGrid>
                <a:gridCol w="1249949">
                  <a:extLst>
                    <a:ext uri="{9D8B030D-6E8A-4147-A177-3AD203B41FA5}">
                      <a16:colId xmlns:a16="http://schemas.microsoft.com/office/drawing/2014/main" xmlns="" val="20000"/>
                    </a:ext>
                  </a:extLst>
                </a:gridCol>
                <a:gridCol w="1056130">
                  <a:extLst>
                    <a:ext uri="{9D8B030D-6E8A-4147-A177-3AD203B41FA5}">
                      <a16:colId xmlns:a16="http://schemas.microsoft.com/office/drawing/2014/main" xmlns="" val="20001"/>
                    </a:ext>
                  </a:extLst>
                </a:gridCol>
                <a:gridCol w="1006289">
                  <a:extLst>
                    <a:ext uri="{9D8B030D-6E8A-4147-A177-3AD203B41FA5}">
                      <a16:colId xmlns:a16="http://schemas.microsoft.com/office/drawing/2014/main" xmlns="" val="20002"/>
                    </a:ext>
                  </a:extLst>
                </a:gridCol>
                <a:gridCol w="1288142">
                  <a:extLst>
                    <a:ext uri="{9D8B030D-6E8A-4147-A177-3AD203B41FA5}">
                      <a16:colId xmlns:a16="http://schemas.microsoft.com/office/drawing/2014/main" xmlns="" val="20003"/>
                    </a:ext>
                  </a:extLst>
                </a:gridCol>
                <a:gridCol w="1232138">
                  <a:extLst>
                    <a:ext uri="{9D8B030D-6E8A-4147-A177-3AD203B41FA5}">
                      <a16:colId xmlns:a16="http://schemas.microsoft.com/office/drawing/2014/main" xmlns="" val="20004"/>
                    </a:ext>
                  </a:extLst>
                </a:gridCol>
                <a:gridCol w="1152128">
                  <a:extLst>
                    <a:ext uri="{9D8B030D-6E8A-4147-A177-3AD203B41FA5}">
                      <a16:colId xmlns:a16="http://schemas.microsoft.com/office/drawing/2014/main" xmlns="" val="20005"/>
                    </a:ext>
                  </a:extLst>
                </a:gridCol>
                <a:gridCol w="1296145">
                  <a:extLst>
                    <a:ext uri="{9D8B030D-6E8A-4147-A177-3AD203B41FA5}">
                      <a16:colId xmlns:a16="http://schemas.microsoft.com/office/drawing/2014/main" xmlns="" val="20006"/>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t>Boru bölümleri</a:t>
                      </a:r>
                    </a:p>
                  </a:txBody>
                  <a:tcPr/>
                </a:tc>
                <a:tc>
                  <a:txBody>
                    <a:bodyPr/>
                    <a:lstStyle/>
                    <a:p>
                      <a:pPr algn="ctr"/>
                      <a:r>
                        <a:rPr lang="tr-TR" dirty="0" smtClean="0"/>
                        <a:t>Uzunluk</a:t>
                      </a:r>
                    </a:p>
                    <a:p>
                      <a:pPr algn="ctr"/>
                      <a:r>
                        <a:rPr lang="tr-TR" dirty="0" smtClean="0"/>
                        <a:t>(m)</a:t>
                      </a:r>
                      <a:endParaRPr lang="tr-TR" dirty="0"/>
                    </a:p>
                  </a:txBody>
                  <a:tcPr/>
                </a:tc>
                <a:tc>
                  <a:txBody>
                    <a:bodyPr/>
                    <a:lstStyle/>
                    <a:p>
                      <a:pPr algn="ctr"/>
                      <a:r>
                        <a:rPr lang="tr-TR" dirty="0" smtClean="0"/>
                        <a:t>Debi</a:t>
                      </a:r>
                    </a:p>
                    <a:p>
                      <a:pPr algn="ctr"/>
                      <a:r>
                        <a:rPr lang="tr-TR" baseline="0" dirty="0" smtClean="0"/>
                        <a:t> (L/h)</a:t>
                      </a:r>
                      <a:endParaRPr lang="tr-TR" dirty="0"/>
                    </a:p>
                  </a:txBody>
                  <a:tcPr/>
                </a:tc>
                <a:tc>
                  <a:txBody>
                    <a:bodyPr/>
                    <a:lstStyle/>
                    <a:p>
                      <a:pPr algn="ctr"/>
                      <a:r>
                        <a:rPr lang="tr-TR" dirty="0" smtClean="0"/>
                        <a:t>Seçenek boru çapı</a:t>
                      </a:r>
                      <a:r>
                        <a:rPr lang="tr-TR" baseline="0" dirty="0" smtClean="0"/>
                        <a:t> (m)</a:t>
                      </a:r>
                      <a:endParaRPr lang="tr-TR" dirty="0"/>
                    </a:p>
                  </a:txBody>
                  <a:tcPr/>
                </a:tc>
                <a:tc>
                  <a:txBody>
                    <a:bodyPr/>
                    <a:lstStyle/>
                    <a:p>
                      <a:pPr algn="ctr"/>
                      <a:r>
                        <a:rPr lang="tr-TR" dirty="0" smtClean="0"/>
                        <a:t>Birim</a:t>
                      </a:r>
                      <a:r>
                        <a:rPr lang="tr-TR" baseline="0" dirty="0" smtClean="0"/>
                        <a:t> uzunluk</a:t>
                      </a:r>
                      <a:r>
                        <a:rPr lang="tr-TR" dirty="0" smtClean="0"/>
                        <a:t> maliyeti </a:t>
                      </a:r>
                    </a:p>
                    <a:p>
                      <a:pPr algn="ctr"/>
                      <a:r>
                        <a:rPr lang="tr-TR" dirty="0" smtClean="0"/>
                        <a:t>(TL/m-yıl)</a:t>
                      </a:r>
                      <a:endParaRPr lang="tr-TR" dirty="0"/>
                    </a:p>
                  </a:txBody>
                  <a:tcPr/>
                </a:tc>
                <a:tc>
                  <a:txBody>
                    <a:bodyPr/>
                    <a:lstStyle/>
                    <a:p>
                      <a:pPr algn="ctr"/>
                      <a:r>
                        <a:rPr lang="tr-TR" dirty="0" smtClean="0"/>
                        <a:t>Yük kayıpları, m/m</a:t>
                      </a:r>
                      <a:endParaRPr lang="tr-TR" dirty="0"/>
                    </a:p>
                  </a:txBody>
                  <a:tcPr/>
                </a:tc>
                <a:tc>
                  <a:txBody>
                    <a:bodyPr/>
                    <a:lstStyle/>
                    <a:p>
                      <a:pPr algn="ctr"/>
                      <a:r>
                        <a:rPr lang="tr-TR" dirty="0" smtClean="0"/>
                        <a:t>Seçenek boru çapı uzunlukları,</a:t>
                      </a:r>
                      <a:r>
                        <a:rPr lang="tr-TR" baseline="0" dirty="0" smtClean="0"/>
                        <a:t> (m)</a:t>
                      </a:r>
                      <a:endParaRPr lang="tr-TR" dirty="0"/>
                    </a:p>
                  </a:txBody>
                  <a:tcPr/>
                </a:tc>
                <a:extLst>
                  <a:ext uri="{0D108BD9-81ED-4DB2-BD59-A6C34878D82A}">
                    <a16:rowId xmlns:a16="http://schemas.microsoft.com/office/drawing/2014/main" xmlns="" val="10000"/>
                  </a:ext>
                </a:extLst>
              </a:tr>
              <a:tr h="539472">
                <a:tc>
                  <a:txBody>
                    <a:bodyPr/>
                    <a:lstStyle/>
                    <a:p>
                      <a:pPr algn="ctr"/>
                      <a:r>
                        <a:rPr lang="tr-TR" dirty="0" smtClean="0"/>
                        <a:t>P-A</a:t>
                      </a:r>
                    </a:p>
                    <a:p>
                      <a:pPr algn="ctr"/>
                      <a:endParaRPr lang="tr-TR" dirty="0" smtClean="0"/>
                    </a:p>
                  </a:txBody>
                  <a:tcPr/>
                </a:tc>
                <a:tc>
                  <a:txBody>
                    <a:bodyPr/>
                    <a:lstStyle/>
                    <a:p>
                      <a:pPr algn="ctr"/>
                      <a:r>
                        <a:rPr lang="tr-TR" dirty="0" smtClean="0"/>
                        <a:t>10</a:t>
                      </a:r>
                      <a:endParaRPr lang="tr-TR" dirty="0"/>
                    </a:p>
                  </a:txBody>
                  <a:tcPr/>
                </a:tc>
                <a:tc>
                  <a:txBody>
                    <a:bodyPr/>
                    <a:lstStyle/>
                    <a:p>
                      <a:pPr algn="ctr"/>
                      <a:r>
                        <a:rPr lang="tr-TR" dirty="0" smtClean="0"/>
                        <a:t>3.1</a:t>
                      </a:r>
                      <a:endParaRPr lang="tr-TR" dirty="0"/>
                    </a:p>
                  </a:txBody>
                  <a:tcPr/>
                </a:tc>
                <a:tc>
                  <a:txBody>
                    <a:bodyPr/>
                    <a:lstStyle/>
                    <a:p>
                      <a:pPr algn="ctr"/>
                      <a:r>
                        <a:rPr lang="tr-TR" dirty="0" smtClean="0"/>
                        <a:t>63</a:t>
                      </a:r>
                    </a:p>
                    <a:p>
                      <a:pPr algn="ctr"/>
                      <a:r>
                        <a:rPr lang="tr-TR" dirty="0" smtClean="0"/>
                        <a:t>75</a:t>
                      </a:r>
                    </a:p>
                  </a:txBody>
                  <a:tcPr/>
                </a:tc>
                <a:tc>
                  <a:txBody>
                    <a:bodyPr/>
                    <a:lstStyle/>
                    <a:p>
                      <a:pPr algn="ctr"/>
                      <a:r>
                        <a:rPr lang="tr-TR" dirty="0" smtClean="0"/>
                        <a:t>0.31</a:t>
                      </a:r>
                    </a:p>
                    <a:p>
                      <a:pPr algn="ctr"/>
                      <a:r>
                        <a:rPr lang="tr-TR" dirty="0" smtClean="0"/>
                        <a:t>0.44</a:t>
                      </a:r>
                    </a:p>
                  </a:txBody>
                  <a:tcPr/>
                </a:tc>
                <a:tc>
                  <a:txBody>
                    <a:bodyPr/>
                    <a:lstStyle/>
                    <a:p>
                      <a:pPr algn="ctr"/>
                      <a:r>
                        <a:rPr lang="tr-TR" dirty="0" smtClean="0"/>
                        <a:t>0.023</a:t>
                      </a:r>
                    </a:p>
                    <a:p>
                      <a:pPr algn="ctr"/>
                      <a:r>
                        <a:rPr lang="tr-TR" dirty="0" smtClean="0"/>
                        <a:t>0.010</a:t>
                      </a:r>
                    </a:p>
                  </a:txBody>
                  <a:tcPr/>
                </a:tc>
                <a:tc>
                  <a:txBody>
                    <a:bodyPr/>
                    <a:lstStyle/>
                    <a:p>
                      <a:pPr algn="ctr"/>
                      <a:r>
                        <a:rPr lang="tr-TR" dirty="0" smtClean="0"/>
                        <a:t>x</a:t>
                      </a:r>
                      <a:r>
                        <a:rPr lang="tr-TR" baseline="-25000" dirty="0" smtClean="0"/>
                        <a:t>1</a:t>
                      </a:r>
                    </a:p>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t>X</a:t>
                      </a:r>
                      <a:r>
                        <a:rPr lang="tr-TR" baseline="-25000" dirty="0" smtClean="0"/>
                        <a:t>2</a:t>
                      </a:r>
                    </a:p>
                  </a:txBody>
                  <a:tcPr/>
                </a:tc>
                <a:extLst>
                  <a:ext uri="{0D108BD9-81ED-4DB2-BD59-A6C34878D82A}">
                    <a16:rowId xmlns:a16="http://schemas.microsoft.com/office/drawing/2014/main" xmlns="" val="10001"/>
                  </a:ext>
                </a:extLst>
              </a:tr>
              <a:tr h="370840">
                <a:tc>
                  <a:txBody>
                    <a:bodyPr/>
                    <a:lstStyle/>
                    <a:p>
                      <a:pPr algn="ctr"/>
                      <a:r>
                        <a:rPr lang="tr-TR" dirty="0" smtClean="0"/>
                        <a:t>A-B</a:t>
                      </a:r>
                      <a:endParaRPr lang="tr-TR" dirty="0"/>
                    </a:p>
                  </a:txBody>
                  <a:tcPr/>
                </a:tc>
                <a:tc>
                  <a:txBody>
                    <a:bodyPr/>
                    <a:lstStyle/>
                    <a:p>
                      <a:pPr algn="ctr"/>
                      <a:r>
                        <a:rPr lang="tr-TR" dirty="0" smtClean="0"/>
                        <a:t>65</a:t>
                      </a:r>
                      <a:endParaRPr lang="tr-TR" dirty="0"/>
                    </a:p>
                  </a:txBody>
                  <a:tcPr/>
                </a:tc>
                <a:tc>
                  <a:txBody>
                    <a:bodyPr/>
                    <a:lstStyle/>
                    <a:p>
                      <a:pPr algn="ctr"/>
                      <a:r>
                        <a:rPr lang="tr-TR" dirty="0" smtClean="0"/>
                        <a:t>3.1</a:t>
                      </a:r>
                      <a:endParaRPr lang="tr-TR" dirty="0"/>
                    </a:p>
                  </a:txBody>
                  <a:tcPr/>
                </a:tc>
                <a:tc>
                  <a:txBody>
                    <a:bodyPr/>
                    <a:lstStyle/>
                    <a:p>
                      <a:pPr algn="ctr"/>
                      <a:r>
                        <a:rPr lang="tr-TR" dirty="0" smtClean="0"/>
                        <a:t>63</a:t>
                      </a:r>
                    </a:p>
                    <a:p>
                      <a:pPr algn="ctr"/>
                      <a:r>
                        <a:rPr lang="tr-TR" dirty="0" smtClean="0"/>
                        <a:t>75</a:t>
                      </a:r>
                    </a:p>
                  </a:txBody>
                  <a:tcPr/>
                </a:tc>
                <a:tc>
                  <a:txBody>
                    <a:bodyPr/>
                    <a:lstStyle/>
                    <a:p>
                      <a:pPr algn="ctr"/>
                      <a:r>
                        <a:rPr lang="tr-TR" dirty="0" smtClean="0"/>
                        <a:t>0.31</a:t>
                      </a:r>
                    </a:p>
                    <a:p>
                      <a:pPr algn="ctr"/>
                      <a:r>
                        <a:rPr lang="tr-TR" dirty="0" smtClean="0"/>
                        <a:t>0.44</a:t>
                      </a:r>
                    </a:p>
                  </a:txBody>
                  <a:tcPr/>
                </a:tc>
                <a:tc>
                  <a:txBody>
                    <a:bodyPr/>
                    <a:lstStyle/>
                    <a:p>
                      <a:pPr algn="ctr"/>
                      <a:r>
                        <a:rPr lang="tr-TR" dirty="0" smtClean="0"/>
                        <a:t>0.023</a:t>
                      </a:r>
                    </a:p>
                    <a:p>
                      <a:pPr algn="ctr"/>
                      <a:r>
                        <a:rPr lang="tr-TR" dirty="0" smtClean="0"/>
                        <a:t>0.010</a:t>
                      </a:r>
                    </a:p>
                  </a:txBody>
                  <a:tcPr/>
                </a:tc>
                <a:tc>
                  <a:txBody>
                    <a:bodyPr/>
                    <a:lstStyle/>
                    <a:p>
                      <a:pPr algn="ctr"/>
                      <a:r>
                        <a:rPr lang="tr-TR" dirty="0" smtClean="0"/>
                        <a:t>x</a:t>
                      </a:r>
                      <a:r>
                        <a:rPr lang="tr-TR" baseline="-25000" dirty="0" smtClean="0"/>
                        <a:t>3</a:t>
                      </a:r>
                    </a:p>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t>X</a:t>
                      </a:r>
                      <a:r>
                        <a:rPr lang="tr-TR" baseline="-25000" dirty="0" smtClean="0"/>
                        <a:t>4</a:t>
                      </a:r>
                    </a:p>
                  </a:txBody>
                  <a:tcPr/>
                </a:tc>
                <a:extLst>
                  <a:ext uri="{0D108BD9-81ED-4DB2-BD59-A6C34878D82A}">
                    <a16:rowId xmlns:a16="http://schemas.microsoft.com/office/drawing/2014/main" xmlns="" val="10002"/>
                  </a:ext>
                </a:extLst>
              </a:tr>
              <a:tr h="370840">
                <a:tc>
                  <a:txBody>
                    <a:bodyPr/>
                    <a:lstStyle/>
                    <a:p>
                      <a:pPr algn="ctr"/>
                      <a:r>
                        <a:rPr lang="tr-TR" dirty="0" smtClean="0"/>
                        <a:t>A-C</a:t>
                      </a:r>
                      <a:endParaRPr lang="tr-TR" dirty="0"/>
                    </a:p>
                  </a:txBody>
                  <a:tcPr/>
                </a:tc>
                <a:tc>
                  <a:txBody>
                    <a:bodyPr/>
                    <a:lstStyle/>
                    <a:p>
                      <a:pPr algn="ctr"/>
                      <a:r>
                        <a:rPr lang="tr-TR" dirty="0" smtClean="0"/>
                        <a:t>195</a:t>
                      </a:r>
                      <a:endParaRPr lang="tr-TR" dirty="0"/>
                    </a:p>
                  </a:txBody>
                  <a:tcPr/>
                </a:tc>
                <a:tc>
                  <a:txBody>
                    <a:bodyPr/>
                    <a:lstStyle/>
                    <a:p>
                      <a:pPr algn="ctr"/>
                      <a:r>
                        <a:rPr lang="tr-TR" dirty="0" smtClean="0"/>
                        <a:t>3.1</a:t>
                      </a:r>
                      <a:endParaRPr lang="tr-TR" dirty="0"/>
                    </a:p>
                  </a:txBody>
                  <a:tcPr/>
                </a:tc>
                <a:tc>
                  <a:txBody>
                    <a:bodyPr/>
                    <a:lstStyle/>
                    <a:p>
                      <a:pPr algn="ctr"/>
                      <a:r>
                        <a:rPr lang="tr-TR" dirty="0" smtClean="0"/>
                        <a:t>63</a:t>
                      </a:r>
                    </a:p>
                    <a:p>
                      <a:pPr algn="ctr"/>
                      <a:r>
                        <a:rPr lang="tr-TR" dirty="0" smtClean="0"/>
                        <a:t>75</a:t>
                      </a:r>
                    </a:p>
                  </a:txBody>
                  <a:tcPr/>
                </a:tc>
                <a:tc>
                  <a:txBody>
                    <a:bodyPr/>
                    <a:lstStyle/>
                    <a:p>
                      <a:pPr algn="ctr"/>
                      <a:r>
                        <a:rPr lang="tr-TR" dirty="0" smtClean="0"/>
                        <a:t>0.31</a:t>
                      </a:r>
                    </a:p>
                    <a:p>
                      <a:pPr algn="ctr"/>
                      <a:r>
                        <a:rPr lang="tr-TR" dirty="0" smtClean="0"/>
                        <a:t>0.44</a:t>
                      </a:r>
                    </a:p>
                  </a:txBody>
                  <a:tcPr/>
                </a:tc>
                <a:tc>
                  <a:txBody>
                    <a:bodyPr/>
                    <a:lstStyle/>
                    <a:p>
                      <a:pPr algn="ctr"/>
                      <a:r>
                        <a:rPr lang="tr-TR" dirty="0" smtClean="0"/>
                        <a:t>0.023</a:t>
                      </a:r>
                    </a:p>
                    <a:p>
                      <a:pPr algn="ctr"/>
                      <a:r>
                        <a:rPr lang="tr-TR" dirty="0" smtClean="0"/>
                        <a:t>0.010</a:t>
                      </a:r>
                    </a:p>
                  </a:txBody>
                  <a:tcPr/>
                </a:tc>
                <a:tc>
                  <a:txBody>
                    <a:bodyPr/>
                    <a:lstStyle/>
                    <a:p>
                      <a:pPr algn="ctr"/>
                      <a:r>
                        <a:rPr lang="tr-TR" dirty="0" smtClean="0"/>
                        <a:t>x</a:t>
                      </a:r>
                      <a:r>
                        <a:rPr lang="tr-TR" baseline="-25000" dirty="0" smtClean="0"/>
                        <a:t>5</a:t>
                      </a:r>
                    </a:p>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t>x</a:t>
                      </a:r>
                      <a:r>
                        <a:rPr lang="tr-TR" baseline="-25000" dirty="0" smtClean="0"/>
                        <a:t>6</a:t>
                      </a:r>
                    </a:p>
                  </a:txBody>
                  <a:tcPr/>
                </a:tc>
                <a:extLst>
                  <a:ext uri="{0D108BD9-81ED-4DB2-BD59-A6C34878D82A}">
                    <a16:rowId xmlns:a16="http://schemas.microsoft.com/office/drawing/2014/main" xmlns="" val="10003"/>
                  </a:ext>
                </a:extLst>
              </a:tr>
            </a:tbl>
          </a:graphicData>
        </a:graphic>
      </p:graphicFrame>
      <p:sp>
        <p:nvSpPr>
          <p:cNvPr id="6" name="5 Dikdörtgen"/>
          <p:cNvSpPr/>
          <p:nvPr/>
        </p:nvSpPr>
        <p:spPr>
          <a:xfrm>
            <a:off x="539552" y="4293096"/>
            <a:ext cx="7776864" cy="369332"/>
          </a:xfrm>
          <a:prstGeom prst="rect">
            <a:avLst/>
          </a:prstGeom>
        </p:spPr>
        <p:txBody>
          <a:bodyPr wrap="square">
            <a:spAutoFit/>
          </a:bodyPr>
          <a:lstStyle/>
          <a:p>
            <a:r>
              <a:rPr lang="tr-TR" dirty="0" smtClean="0">
                <a:cs typeface="Arial" pitchFamily="34" charset="0"/>
              </a:rPr>
              <a:t>X</a:t>
            </a:r>
            <a:r>
              <a:rPr lang="tr-TR" baseline="-25000" dirty="0" smtClean="0">
                <a:cs typeface="Arial" pitchFamily="34" charset="0"/>
              </a:rPr>
              <a:t>7</a:t>
            </a:r>
            <a:r>
              <a:rPr lang="tr-TR" dirty="0" smtClean="0">
                <a:cs typeface="Arial" pitchFamily="34" charset="0"/>
              </a:rPr>
              <a:t>=131.52 (pompanın birim </a:t>
            </a:r>
            <a:r>
              <a:rPr lang="tr-TR" dirty="0" err="1" smtClean="0">
                <a:cs typeface="Arial" pitchFamily="34" charset="0"/>
              </a:rPr>
              <a:t>manometrik</a:t>
            </a:r>
            <a:r>
              <a:rPr lang="tr-TR" dirty="0" smtClean="0">
                <a:cs typeface="Arial" pitchFamily="34" charset="0"/>
              </a:rPr>
              <a:t> yükseklik maliyeti 131.52T</a:t>
            </a:r>
            <a:r>
              <a:rPr lang="tr-TR" dirty="0" smtClean="0"/>
              <a:t>L/m-yıl)</a:t>
            </a:r>
            <a:r>
              <a:rPr lang="tr-TR" dirty="0" smtClean="0">
                <a:cs typeface="Arial" pitchFamily="34" charset="0"/>
              </a:rPr>
              <a:t>   </a:t>
            </a:r>
            <a:endParaRPr lang="tr-TR"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95536" y="404664"/>
            <a:ext cx="8496944" cy="5262979"/>
          </a:xfrm>
          <a:prstGeom prst="rect">
            <a:avLst/>
          </a:prstGeom>
        </p:spPr>
        <p:txBody>
          <a:bodyPr wrap="square">
            <a:spAutoFit/>
          </a:bodyPr>
          <a:lstStyle/>
          <a:p>
            <a:r>
              <a:rPr lang="tr-TR" b="1" dirty="0" smtClean="0">
                <a:solidFill>
                  <a:srgbClr val="00B050"/>
                </a:solidFill>
                <a:ea typeface="Times New Roman" pitchFamily="18" charset="0"/>
                <a:cs typeface="Arial" pitchFamily="34" charset="0"/>
              </a:rPr>
              <a:t>8. AŞAMA : Doğrusal Programlama Modeli</a:t>
            </a:r>
          </a:p>
          <a:p>
            <a:endParaRPr lang="tr-TR" b="1" dirty="0" smtClean="0">
              <a:ea typeface="Times New Roman" pitchFamily="18" charset="0"/>
              <a:cs typeface="Arial" pitchFamily="34" charset="0"/>
            </a:endParaRPr>
          </a:p>
          <a:p>
            <a:r>
              <a:rPr lang="tr-TR" b="1" dirty="0" smtClean="0">
                <a:ea typeface="Times New Roman" pitchFamily="18" charset="0"/>
                <a:cs typeface="Arial" pitchFamily="34" charset="0"/>
              </a:rPr>
              <a:t>Amaç Fonksiyonu </a:t>
            </a:r>
          </a:p>
          <a:p>
            <a:endParaRPr lang="tr-TR" b="1" dirty="0" smtClean="0">
              <a:ea typeface="Times New Roman" pitchFamily="18" charset="0"/>
              <a:cs typeface="Arial" pitchFamily="34" charset="0"/>
            </a:endParaRPr>
          </a:p>
          <a:p>
            <a:pPr marL="531813" indent="-531813"/>
            <a:r>
              <a:rPr lang="tr-TR" b="1" dirty="0" smtClean="0">
                <a:ea typeface="Times New Roman" pitchFamily="18" charset="0"/>
                <a:cs typeface="Arial" pitchFamily="34" charset="0"/>
              </a:rPr>
              <a:t>MİN </a:t>
            </a:r>
            <a:r>
              <a:rPr lang="tr-TR" dirty="0" smtClean="0">
                <a:ea typeface="Times New Roman" pitchFamily="18" charset="0"/>
                <a:cs typeface="Arial" pitchFamily="34" charset="0"/>
              </a:rPr>
              <a:t>0.31 x</a:t>
            </a:r>
            <a:r>
              <a:rPr lang="tr-TR" baseline="-25000" dirty="0" smtClean="0">
                <a:ea typeface="Times New Roman" pitchFamily="18" charset="0"/>
                <a:cs typeface="Arial" pitchFamily="34" charset="0"/>
              </a:rPr>
              <a:t>1</a:t>
            </a:r>
            <a:r>
              <a:rPr lang="tr-TR" dirty="0" smtClean="0">
                <a:ea typeface="Times New Roman" pitchFamily="18" charset="0"/>
                <a:cs typeface="Arial" pitchFamily="34" charset="0"/>
              </a:rPr>
              <a:t> +0.44 x</a:t>
            </a:r>
            <a:r>
              <a:rPr lang="tr-TR" baseline="-25000" dirty="0" smtClean="0">
                <a:ea typeface="Times New Roman" pitchFamily="18" charset="0"/>
                <a:cs typeface="Arial" pitchFamily="34" charset="0"/>
              </a:rPr>
              <a:t>2</a:t>
            </a:r>
            <a:r>
              <a:rPr lang="tr-TR" dirty="0" smtClean="0">
                <a:ea typeface="Times New Roman" pitchFamily="18" charset="0"/>
                <a:cs typeface="Arial" pitchFamily="34" charset="0"/>
              </a:rPr>
              <a:t> + 0.31 x</a:t>
            </a:r>
            <a:r>
              <a:rPr lang="tr-TR" baseline="-25000" dirty="0" smtClean="0">
                <a:ea typeface="Times New Roman" pitchFamily="18" charset="0"/>
                <a:cs typeface="Arial" pitchFamily="34" charset="0"/>
              </a:rPr>
              <a:t>3 </a:t>
            </a:r>
            <a:r>
              <a:rPr lang="tr-TR" dirty="0" smtClean="0">
                <a:ea typeface="Times New Roman" pitchFamily="18" charset="0"/>
                <a:cs typeface="Arial" pitchFamily="34" charset="0"/>
              </a:rPr>
              <a:t>+ 0.44 x</a:t>
            </a:r>
            <a:r>
              <a:rPr lang="tr-TR" baseline="-25000" dirty="0" smtClean="0">
                <a:ea typeface="Times New Roman" pitchFamily="18" charset="0"/>
                <a:cs typeface="Arial" pitchFamily="34" charset="0"/>
              </a:rPr>
              <a:t>4</a:t>
            </a:r>
            <a:r>
              <a:rPr lang="tr-TR" dirty="0" smtClean="0">
                <a:ea typeface="Times New Roman" pitchFamily="18" charset="0"/>
                <a:cs typeface="Arial" pitchFamily="34" charset="0"/>
              </a:rPr>
              <a:t>+ 0.31 x</a:t>
            </a:r>
            <a:r>
              <a:rPr lang="tr-TR" baseline="-25000" dirty="0" smtClean="0">
                <a:ea typeface="Times New Roman" pitchFamily="18" charset="0"/>
                <a:cs typeface="Arial" pitchFamily="34" charset="0"/>
              </a:rPr>
              <a:t>5</a:t>
            </a:r>
            <a:r>
              <a:rPr lang="tr-TR" dirty="0" smtClean="0">
                <a:ea typeface="Times New Roman" pitchFamily="18" charset="0"/>
                <a:cs typeface="Arial" pitchFamily="34" charset="0"/>
              </a:rPr>
              <a:t> + 0.44 x</a:t>
            </a:r>
            <a:r>
              <a:rPr lang="tr-TR" baseline="-25000" dirty="0" smtClean="0">
                <a:ea typeface="Times New Roman" pitchFamily="18" charset="0"/>
                <a:cs typeface="Arial" pitchFamily="34" charset="0"/>
              </a:rPr>
              <a:t>6</a:t>
            </a:r>
            <a:r>
              <a:rPr lang="tr-TR" dirty="0" smtClean="0">
                <a:ea typeface="Times New Roman" pitchFamily="18" charset="0"/>
                <a:cs typeface="Arial" pitchFamily="34" charset="0"/>
              </a:rPr>
              <a:t> + 131.52 x</a:t>
            </a:r>
            <a:r>
              <a:rPr lang="tr-TR" baseline="-25000" dirty="0" smtClean="0">
                <a:ea typeface="Times New Roman" pitchFamily="18" charset="0"/>
                <a:cs typeface="Arial" pitchFamily="34" charset="0"/>
              </a:rPr>
              <a:t>7</a:t>
            </a:r>
          </a:p>
          <a:p>
            <a:pPr marL="531813" indent="-531813"/>
            <a:endParaRPr lang="tr-TR" baseline="-25000" dirty="0" smtClean="0">
              <a:ea typeface="Times New Roman" pitchFamily="18" charset="0"/>
              <a:cs typeface="Arial" pitchFamily="34" charset="0"/>
            </a:endParaRPr>
          </a:p>
          <a:p>
            <a:pPr marL="531813" indent="-531813"/>
            <a:r>
              <a:rPr lang="tr-TR" b="1" dirty="0" smtClean="0">
                <a:ea typeface="Times New Roman" pitchFamily="18" charset="0"/>
                <a:cs typeface="Arial" pitchFamily="34" charset="0"/>
              </a:rPr>
              <a:t>Kısıtlar</a:t>
            </a:r>
          </a:p>
          <a:p>
            <a:pPr marL="531813" indent="-531813"/>
            <a:endParaRPr lang="tr-TR" b="1" dirty="0" smtClean="0">
              <a:ea typeface="Times New Roman" pitchFamily="18" charset="0"/>
              <a:cs typeface="Arial" pitchFamily="34" charset="0"/>
            </a:endParaRPr>
          </a:p>
          <a:p>
            <a:pPr marL="531813" indent="-531813">
              <a:buAutoNum type="alphaLcParenR"/>
            </a:pPr>
            <a:r>
              <a:rPr lang="tr-TR" b="1" dirty="0" smtClean="0">
                <a:ea typeface="Times New Roman" pitchFamily="18" charset="0"/>
                <a:cs typeface="Arial" pitchFamily="34" charset="0"/>
              </a:rPr>
              <a:t>Uzunluk Kısıtları </a:t>
            </a:r>
          </a:p>
          <a:p>
            <a:pPr marL="531813" indent="-531813">
              <a:buAutoNum type="alphaLcParenR"/>
            </a:pPr>
            <a:endParaRPr lang="tr-TR" b="1" dirty="0" smtClean="0">
              <a:ea typeface="Times New Roman" pitchFamily="18" charset="0"/>
              <a:cs typeface="Arial" pitchFamily="34" charset="0"/>
            </a:endParaRPr>
          </a:p>
          <a:p>
            <a:pPr marL="531813" indent="-531813"/>
            <a:r>
              <a:rPr lang="tr-TR" b="1" dirty="0" smtClean="0">
                <a:ea typeface="Times New Roman" pitchFamily="18" charset="0"/>
                <a:cs typeface="Arial" pitchFamily="34" charset="0"/>
              </a:rPr>
              <a:t>P-A (1)	</a:t>
            </a:r>
            <a:r>
              <a:rPr lang="tr-TR" dirty="0" smtClean="0">
                <a:ea typeface="Times New Roman" pitchFamily="18" charset="0"/>
                <a:cs typeface="Arial" pitchFamily="34" charset="0"/>
              </a:rPr>
              <a:t> x</a:t>
            </a:r>
            <a:r>
              <a:rPr lang="tr-TR" baseline="-25000" dirty="0" smtClean="0">
                <a:ea typeface="Times New Roman" pitchFamily="18" charset="0"/>
                <a:cs typeface="Arial" pitchFamily="34" charset="0"/>
              </a:rPr>
              <a:t>1</a:t>
            </a:r>
            <a:r>
              <a:rPr lang="tr-TR" dirty="0" smtClean="0">
                <a:ea typeface="Times New Roman" pitchFamily="18" charset="0"/>
                <a:cs typeface="Arial" pitchFamily="34" charset="0"/>
              </a:rPr>
              <a:t> + x</a:t>
            </a:r>
            <a:r>
              <a:rPr lang="tr-TR" baseline="-25000" dirty="0" smtClean="0">
                <a:ea typeface="Times New Roman" pitchFamily="18" charset="0"/>
                <a:cs typeface="Arial" pitchFamily="34" charset="0"/>
              </a:rPr>
              <a:t>2</a:t>
            </a:r>
            <a:r>
              <a:rPr lang="tr-TR" dirty="0" smtClean="0">
                <a:ea typeface="Times New Roman" pitchFamily="18" charset="0"/>
                <a:cs typeface="Arial" pitchFamily="34" charset="0"/>
              </a:rPr>
              <a:t>  </a:t>
            </a:r>
            <a:r>
              <a:rPr lang="tr-TR" baseline="-25000" dirty="0" smtClean="0">
                <a:ea typeface="Times New Roman" pitchFamily="18" charset="0"/>
                <a:cs typeface="Arial" pitchFamily="34" charset="0"/>
              </a:rPr>
              <a:t> </a:t>
            </a:r>
            <a:r>
              <a:rPr lang="tr-TR" dirty="0" smtClean="0">
                <a:ea typeface="Times New Roman" pitchFamily="18" charset="0"/>
                <a:cs typeface="Arial" pitchFamily="34" charset="0"/>
              </a:rPr>
              <a:t>=</a:t>
            </a:r>
            <a:r>
              <a:rPr lang="tr-TR" baseline="-25000" dirty="0" smtClean="0">
                <a:ea typeface="Times New Roman" pitchFamily="18" charset="0"/>
                <a:cs typeface="Arial" pitchFamily="34" charset="0"/>
              </a:rPr>
              <a:t> </a:t>
            </a:r>
            <a:r>
              <a:rPr lang="tr-TR" dirty="0" smtClean="0">
                <a:ea typeface="Times New Roman" pitchFamily="18" charset="0"/>
                <a:cs typeface="Arial" pitchFamily="34" charset="0"/>
              </a:rPr>
              <a:t> 10 m</a:t>
            </a:r>
          </a:p>
          <a:p>
            <a:pPr marL="531813" indent="-531813"/>
            <a:r>
              <a:rPr lang="tr-TR" b="1" dirty="0" smtClean="0">
                <a:ea typeface="Times New Roman" pitchFamily="18" charset="0"/>
                <a:cs typeface="Arial" pitchFamily="34" charset="0"/>
              </a:rPr>
              <a:t>A-B (2)	</a:t>
            </a:r>
            <a:r>
              <a:rPr lang="tr-TR" dirty="0" smtClean="0">
                <a:ea typeface="Times New Roman" pitchFamily="18" charset="0"/>
                <a:cs typeface="Arial" pitchFamily="34" charset="0"/>
              </a:rPr>
              <a:t> x</a:t>
            </a:r>
            <a:r>
              <a:rPr lang="tr-TR" baseline="-25000" dirty="0" smtClean="0">
                <a:ea typeface="Times New Roman" pitchFamily="18" charset="0"/>
                <a:cs typeface="Arial" pitchFamily="34" charset="0"/>
              </a:rPr>
              <a:t>3</a:t>
            </a:r>
            <a:r>
              <a:rPr lang="tr-TR" dirty="0" smtClean="0">
                <a:ea typeface="Times New Roman" pitchFamily="18" charset="0"/>
                <a:cs typeface="Arial" pitchFamily="34" charset="0"/>
              </a:rPr>
              <a:t> + x</a:t>
            </a:r>
            <a:r>
              <a:rPr lang="tr-TR" baseline="-25000" dirty="0" smtClean="0">
                <a:ea typeface="Times New Roman" pitchFamily="18" charset="0"/>
                <a:cs typeface="Arial" pitchFamily="34" charset="0"/>
              </a:rPr>
              <a:t>4</a:t>
            </a:r>
            <a:r>
              <a:rPr lang="tr-TR" dirty="0" smtClean="0">
                <a:ea typeface="Times New Roman" pitchFamily="18" charset="0"/>
                <a:cs typeface="Arial" pitchFamily="34" charset="0"/>
              </a:rPr>
              <a:t> </a:t>
            </a:r>
            <a:r>
              <a:rPr lang="tr-TR" baseline="-25000" dirty="0" smtClean="0">
                <a:ea typeface="Times New Roman" pitchFamily="18" charset="0"/>
                <a:cs typeface="Arial" pitchFamily="34" charset="0"/>
              </a:rPr>
              <a:t> </a:t>
            </a:r>
            <a:r>
              <a:rPr lang="tr-TR" dirty="0" smtClean="0">
                <a:ea typeface="Times New Roman" pitchFamily="18" charset="0"/>
                <a:cs typeface="Arial" pitchFamily="34" charset="0"/>
              </a:rPr>
              <a:t>=</a:t>
            </a:r>
            <a:r>
              <a:rPr lang="tr-TR" baseline="-25000" dirty="0" smtClean="0">
                <a:ea typeface="Times New Roman" pitchFamily="18" charset="0"/>
                <a:cs typeface="Arial" pitchFamily="34" charset="0"/>
              </a:rPr>
              <a:t>    </a:t>
            </a:r>
            <a:r>
              <a:rPr lang="tr-TR" dirty="0" smtClean="0">
                <a:ea typeface="Times New Roman" pitchFamily="18" charset="0"/>
                <a:cs typeface="Arial" pitchFamily="34" charset="0"/>
              </a:rPr>
              <a:t>65 m</a:t>
            </a:r>
            <a:endParaRPr lang="tr-TR" b="1" dirty="0" smtClean="0">
              <a:cs typeface="Arial" pitchFamily="34" charset="0"/>
            </a:endParaRPr>
          </a:p>
          <a:p>
            <a:pPr marL="531813" indent="-531813"/>
            <a:r>
              <a:rPr lang="tr-TR" b="1" dirty="0" smtClean="0">
                <a:ea typeface="Times New Roman" pitchFamily="18" charset="0"/>
                <a:cs typeface="Arial" pitchFamily="34" charset="0"/>
              </a:rPr>
              <a:t>A-C (3)	</a:t>
            </a:r>
            <a:r>
              <a:rPr lang="tr-TR" dirty="0" smtClean="0">
                <a:ea typeface="Times New Roman" pitchFamily="18" charset="0"/>
                <a:cs typeface="Arial" pitchFamily="34" charset="0"/>
              </a:rPr>
              <a:t> x</a:t>
            </a:r>
            <a:r>
              <a:rPr lang="tr-TR" baseline="-25000" dirty="0" smtClean="0">
                <a:ea typeface="Times New Roman" pitchFamily="18" charset="0"/>
                <a:cs typeface="Arial" pitchFamily="34" charset="0"/>
              </a:rPr>
              <a:t>5</a:t>
            </a:r>
            <a:r>
              <a:rPr lang="tr-TR" dirty="0" smtClean="0">
                <a:ea typeface="Times New Roman" pitchFamily="18" charset="0"/>
                <a:cs typeface="Arial" pitchFamily="34" charset="0"/>
              </a:rPr>
              <a:t> + x</a:t>
            </a:r>
            <a:r>
              <a:rPr lang="tr-TR" baseline="-25000" dirty="0" smtClean="0">
                <a:ea typeface="Times New Roman" pitchFamily="18" charset="0"/>
                <a:cs typeface="Arial" pitchFamily="34" charset="0"/>
              </a:rPr>
              <a:t>6</a:t>
            </a:r>
            <a:r>
              <a:rPr lang="tr-TR" dirty="0" smtClean="0">
                <a:ea typeface="Times New Roman" pitchFamily="18" charset="0"/>
                <a:cs typeface="Arial" pitchFamily="34" charset="0"/>
              </a:rPr>
              <a:t>  =</a:t>
            </a:r>
            <a:r>
              <a:rPr lang="tr-TR" baseline="-25000" dirty="0" smtClean="0">
                <a:ea typeface="Times New Roman" pitchFamily="18" charset="0"/>
                <a:cs typeface="Arial" pitchFamily="34" charset="0"/>
              </a:rPr>
              <a:t> </a:t>
            </a:r>
            <a:r>
              <a:rPr lang="tr-TR" dirty="0" smtClean="0">
                <a:ea typeface="Times New Roman" pitchFamily="18" charset="0"/>
                <a:cs typeface="Arial" pitchFamily="34" charset="0"/>
              </a:rPr>
              <a:t> 195 m</a:t>
            </a:r>
          </a:p>
          <a:p>
            <a:pPr marL="531813" indent="-531813"/>
            <a:endParaRPr lang="tr-TR" b="1" dirty="0" smtClean="0">
              <a:cs typeface="Arial" pitchFamily="34" charset="0"/>
            </a:endParaRPr>
          </a:p>
          <a:p>
            <a:pPr marL="531813" indent="-531813"/>
            <a:r>
              <a:rPr lang="tr-TR" b="1" dirty="0" smtClean="0">
                <a:cs typeface="Arial" pitchFamily="34" charset="0"/>
              </a:rPr>
              <a:t>b) </a:t>
            </a:r>
            <a:r>
              <a:rPr lang="tr-TR" b="1" dirty="0" err="1" smtClean="0">
                <a:cs typeface="Arial" pitchFamily="34" charset="0"/>
              </a:rPr>
              <a:t>Manometrik</a:t>
            </a:r>
            <a:r>
              <a:rPr lang="tr-TR" b="1" dirty="0" smtClean="0">
                <a:cs typeface="Arial" pitchFamily="34" charset="0"/>
              </a:rPr>
              <a:t> yükseklik </a:t>
            </a:r>
            <a:r>
              <a:rPr lang="tr-TR" b="1" dirty="0" err="1" smtClean="0">
                <a:cs typeface="Arial" pitchFamily="34" charset="0"/>
              </a:rPr>
              <a:t>kısıtı</a:t>
            </a:r>
            <a:r>
              <a:rPr lang="tr-TR" b="1" dirty="0" smtClean="0">
                <a:cs typeface="Arial" pitchFamily="34" charset="0"/>
              </a:rPr>
              <a:t> </a:t>
            </a:r>
          </a:p>
          <a:p>
            <a:pPr marL="531813" indent="-531813"/>
            <a:endParaRPr lang="tr-TR" b="1" dirty="0" smtClean="0">
              <a:cs typeface="Arial" pitchFamily="34" charset="0"/>
            </a:endParaRPr>
          </a:p>
          <a:p>
            <a:pPr marL="531813" indent="-531813"/>
            <a:endParaRPr lang="tr-TR" b="1" dirty="0" smtClean="0">
              <a:cs typeface="Arial" pitchFamily="34" charset="0"/>
            </a:endParaRPr>
          </a:p>
          <a:p>
            <a:pPr marL="531813" indent="-531813"/>
            <a:endParaRPr lang="tr-TR" b="1" dirty="0" smtClean="0">
              <a:cs typeface="Arial" pitchFamily="34" charset="0"/>
            </a:endParaRPr>
          </a:p>
          <a:p>
            <a:endParaRPr lang="tr-TR" dirty="0"/>
          </a:p>
        </p:txBody>
      </p:sp>
      <p:sp>
        <p:nvSpPr>
          <p:cNvPr id="3" name="2 Dikdörtgen"/>
          <p:cNvSpPr/>
          <p:nvPr/>
        </p:nvSpPr>
        <p:spPr>
          <a:xfrm>
            <a:off x="827584" y="548681"/>
            <a:ext cx="7992888" cy="2585323"/>
          </a:xfrm>
          <a:prstGeom prst="rect">
            <a:avLst/>
          </a:prstGeom>
        </p:spPr>
        <p:txBody>
          <a:bodyPr wrap="square">
            <a:spAutoFit/>
          </a:bodyPr>
          <a:lstStyle/>
          <a:p>
            <a:pPr algn="just"/>
            <a:endParaRPr lang="tr-TR" b="1" dirty="0" smtClean="0">
              <a:cs typeface="Arial" pitchFamily="34" charset="0"/>
            </a:endParaRPr>
          </a:p>
          <a:p>
            <a:pPr algn="just"/>
            <a:r>
              <a:rPr lang="tr-TR" b="1" dirty="0" smtClean="0">
                <a:cs typeface="Arial" pitchFamily="34" charset="0"/>
              </a:rPr>
              <a:t>	</a:t>
            </a:r>
          </a:p>
          <a:p>
            <a:pPr algn="just"/>
            <a:endParaRPr lang="tr-TR" b="1" dirty="0" smtClean="0">
              <a:cs typeface="Arial" pitchFamily="34" charset="0"/>
            </a:endParaRPr>
          </a:p>
          <a:p>
            <a:pPr algn="just"/>
            <a:endParaRPr lang="tr-TR" b="1" dirty="0" smtClean="0">
              <a:cs typeface="Arial" pitchFamily="34" charset="0"/>
            </a:endParaRPr>
          </a:p>
          <a:p>
            <a:pPr algn="just"/>
            <a:r>
              <a:rPr lang="tr-TR" b="1" dirty="0" smtClean="0">
                <a:cs typeface="Arial" pitchFamily="34" charset="0"/>
              </a:rPr>
              <a:t>	</a:t>
            </a:r>
          </a:p>
          <a:p>
            <a:pPr algn="just"/>
            <a:r>
              <a:rPr lang="tr-TR" b="1" dirty="0" smtClean="0">
                <a:cs typeface="Arial" pitchFamily="34" charset="0"/>
              </a:rPr>
              <a:t>	</a:t>
            </a:r>
            <a:endParaRPr lang="tr-TR" dirty="0" smtClean="0">
              <a:cs typeface="Arial" pitchFamily="34" charset="0"/>
            </a:endParaRPr>
          </a:p>
          <a:p>
            <a:pPr algn="just"/>
            <a:endParaRPr lang="tr-TR" dirty="0" smtClean="0">
              <a:cs typeface="Arial" pitchFamily="34" charset="0"/>
            </a:endParaRPr>
          </a:p>
          <a:p>
            <a:pPr algn="just"/>
            <a:endParaRPr lang="tr-TR" b="1" dirty="0" smtClean="0">
              <a:cs typeface="Arial" pitchFamily="34" charset="0"/>
            </a:endParaRPr>
          </a:p>
          <a:p>
            <a:pPr algn="just"/>
            <a:r>
              <a:rPr lang="tr-TR" b="1" dirty="0" smtClean="0">
                <a:cs typeface="Arial" pitchFamily="34" charset="0"/>
              </a:rPr>
              <a:t>		</a:t>
            </a:r>
            <a:endParaRPr lang="tr-TR" dirty="0"/>
          </a:p>
        </p:txBody>
      </p:sp>
      <p:graphicFrame>
        <p:nvGraphicFramePr>
          <p:cNvPr id="145410" name="Object 2"/>
          <p:cNvGraphicFramePr>
            <a:graphicFrameLocks noChangeAspect="1"/>
          </p:cNvGraphicFramePr>
          <p:nvPr/>
        </p:nvGraphicFramePr>
        <p:xfrm>
          <a:off x="611560" y="4941168"/>
          <a:ext cx="3635375" cy="503237"/>
        </p:xfrm>
        <a:graphic>
          <a:graphicData uri="http://schemas.openxmlformats.org/presentationml/2006/ole">
            <mc:AlternateContent xmlns:mc="http://schemas.openxmlformats.org/markup-compatibility/2006">
              <mc:Choice xmlns:v="urn:schemas-microsoft-com:vml" Requires="v">
                <p:oleObj spid="_x0000_s145438" name="Denklem" r:id="rId3" imgW="1841400" imgH="241200" progId="Equation.3">
                  <p:embed/>
                </p:oleObj>
              </mc:Choice>
              <mc:Fallback>
                <p:oleObj name="Denklem" r:id="rId3" imgW="1841400" imgH="241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4941168"/>
                        <a:ext cx="3635375" cy="503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7 Dikdörtgen"/>
          <p:cNvSpPr/>
          <p:nvPr/>
        </p:nvSpPr>
        <p:spPr>
          <a:xfrm>
            <a:off x="4572000" y="4797152"/>
            <a:ext cx="4070217" cy="369332"/>
          </a:xfrm>
          <a:prstGeom prst="rect">
            <a:avLst/>
          </a:prstGeom>
        </p:spPr>
        <p:txBody>
          <a:bodyPr wrap="none">
            <a:spAutoFit/>
          </a:bodyPr>
          <a:lstStyle/>
          <a:p>
            <a:pPr marL="531813" indent="-531813"/>
            <a:r>
              <a:rPr lang="tr-TR" b="1" dirty="0" err="1" smtClean="0">
                <a:cs typeface="Arial" pitchFamily="34" charset="0"/>
              </a:rPr>
              <a:t>h</a:t>
            </a:r>
            <a:r>
              <a:rPr lang="tr-TR" b="1" baseline="-25000" dirty="0" err="1" smtClean="0">
                <a:cs typeface="Arial" pitchFamily="34" charset="0"/>
              </a:rPr>
              <a:t>f</a:t>
            </a:r>
            <a:r>
              <a:rPr lang="tr-TR" b="1" dirty="0" smtClean="0">
                <a:cs typeface="Arial" pitchFamily="34" charset="0"/>
              </a:rPr>
              <a:t> ve </a:t>
            </a:r>
            <a:r>
              <a:rPr lang="tr-TR" b="1" dirty="0" err="1" smtClean="0">
                <a:cs typeface="Arial" pitchFamily="34" charset="0"/>
              </a:rPr>
              <a:t>h</a:t>
            </a:r>
            <a:r>
              <a:rPr lang="tr-TR" b="1" baseline="-25000" dirty="0" err="1" smtClean="0">
                <a:cs typeface="Arial" pitchFamily="34" charset="0"/>
              </a:rPr>
              <a:t>fkb</a:t>
            </a:r>
            <a:r>
              <a:rPr lang="tr-TR" b="1" dirty="0" smtClean="0">
                <a:cs typeface="Arial" pitchFamily="34" charset="0"/>
              </a:rPr>
              <a:t> (Yük kayıpları dikkate alınmaz)</a:t>
            </a:r>
          </a:p>
        </p:txBody>
      </p:sp>
      <p:graphicFrame>
        <p:nvGraphicFramePr>
          <p:cNvPr id="145411" name="Object 3"/>
          <p:cNvGraphicFramePr>
            <a:graphicFrameLocks noChangeAspect="1"/>
          </p:cNvGraphicFramePr>
          <p:nvPr/>
        </p:nvGraphicFramePr>
        <p:xfrm>
          <a:off x="683568" y="5589240"/>
          <a:ext cx="2357438" cy="503237"/>
        </p:xfrm>
        <a:graphic>
          <a:graphicData uri="http://schemas.openxmlformats.org/presentationml/2006/ole">
            <mc:AlternateContent xmlns:mc="http://schemas.openxmlformats.org/markup-compatibility/2006">
              <mc:Choice xmlns:v="urn:schemas-microsoft-com:vml" Requires="v">
                <p:oleObj spid="_x0000_s145439" name="Denklem" r:id="rId5" imgW="1193760" imgH="241200" progId="Equation.3">
                  <p:embed/>
                </p:oleObj>
              </mc:Choice>
              <mc:Fallback>
                <p:oleObj name="Denklem" r:id="rId5" imgW="1193760" imgH="241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568" y="5589240"/>
                        <a:ext cx="2357438" cy="503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95536" y="404664"/>
            <a:ext cx="8496944" cy="6463308"/>
          </a:xfrm>
          <a:prstGeom prst="rect">
            <a:avLst/>
          </a:prstGeom>
        </p:spPr>
        <p:txBody>
          <a:bodyPr wrap="square">
            <a:spAutoFit/>
          </a:bodyPr>
          <a:lstStyle/>
          <a:p>
            <a:r>
              <a:rPr lang="tr-TR" b="1" dirty="0" smtClean="0">
                <a:solidFill>
                  <a:srgbClr val="00B050"/>
                </a:solidFill>
                <a:ea typeface="Times New Roman" pitchFamily="18" charset="0"/>
                <a:cs typeface="Arial" pitchFamily="34" charset="0"/>
              </a:rPr>
              <a:t>8. AŞAMA : Doğrusal Programlama Modeli</a:t>
            </a:r>
          </a:p>
          <a:p>
            <a:pPr marL="531813" indent="-531813"/>
            <a:endParaRPr lang="tr-TR" b="1" dirty="0" smtClean="0">
              <a:cs typeface="Arial" pitchFamily="34" charset="0"/>
            </a:endParaRPr>
          </a:p>
          <a:p>
            <a:pPr marL="531813" indent="-531813"/>
            <a:r>
              <a:rPr lang="tr-TR" b="1" dirty="0" smtClean="0">
                <a:cs typeface="Arial" pitchFamily="34" charset="0"/>
              </a:rPr>
              <a:t>b) </a:t>
            </a:r>
            <a:r>
              <a:rPr lang="tr-TR" b="1" dirty="0" err="1" smtClean="0">
                <a:cs typeface="Arial" pitchFamily="34" charset="0"/>
              </a:rPr>
              <a:t>Manometrik</a:t>
            </a:r>
            <a:r>
              <a:rPr lang="tr-TR" b="1" dirty="0" smtClean="0">
                <a:cs typeface="Arial" pitchFamily="34" charset="0"/>
              </a:rPr>
              <a:t> yükseklik </a:t>
            </a:r>
            <a:r>
              <a:rPr lang="tr-TR" b="1" dirty="0" err="1" smtClean="0">
                <a:cs typeface="Arial" pitchFamily="34" charset="0"/>
              </a:rPr>
              <a:t>kısıtı</a:t>
            </a:r>
            <a:r>
              <a:rPr lang="tr-TR" b="1" dirty="0" smtClean="0">
                <a:cs typeface="Arial" pitchFamily="34" charset="0"/>
              </a:rPr>
              <a:t> </a:t>
            </a:r>
          </a:p>
          <a:p>
            <a:pPr marL="531813" indent="-531813"/>
            <a:endParaRPr lang="tr-TR" b="1" dirty="0" smtClean="0">
              <a:cs typeface="Arial" pitchFamily="34" charset="0"/>
            </a:endParaRPr>
          </a:p>
          <a:p>
            <a:r>
              <a:rPr lang="tr-TR" b="1" dirty="0" err="1" smtClean="0">
                <a:cs typeface="Arial" pitchFamily="34" charset="0"/>
              </a:rPr>
              <a:t>h</a:t>
            </a:r>
            <a:r>
              <a:rPr lang="tr-TR" b="1" baseline="-25000" dirty="0" err="1" smtClean="0">
                <a:cs typeface="Arial" pitchFamily="34" charset="0"/>
              </a:rPr>
              <a:t>de</a:t>
            </a:r>
            <a:r>
              <a:rPr lang="tr-TR" dirty="0" smtClean="0">
                <a:cs typeface="Arial" pitchFamily="34" charset="0"/>
              </a:rPr>
              <a:t>: 1 m </a:t>
            </a:r>
          </a:p>
          <a:p>
            <a:r>
              <a:rPr lang="tr-TR" b="1" dirty="0" err="1" smtClean="0">
                <a:cs typeface="Arial" pitchFamily="34" charset="0"/>
              </a:rPr>
              <a:t>H</a:t>
            </a:r>
            <a:r>
              <a:rPr lang="tr-TR" b="1" baseline="-25000" dirty="0" err="1" smtClean="0">
                <a:cs typeface="Arial" pitchFamily="34" charset="0"/>
              </a:rPr>
              <a:t>g</a:t>
            </a:r>
            <a:r>
              <a:rPr lang="tr-TR" b="1" baseline="-25000" dirty="0" smtClean="0">
                <a:cs typeface="Arial" pitchFamily="34" charset="0"/>
              </a:rPr>
              <a:t> </a:t>
            </a:r>
            <a:r>
              <a:rPr lang="tr-TR" b="1" dirty="0" smtClean="0">
                <a:cs typeface="Arial" pitchFamily="34" charset="0"/>
              </a:rPr>
              <a:t>: </a:t>
            </a:r>
            <a:r>
              <a:rPr lang="tr-TR" dirty="0" smtClean="0">
                <a:cs typeface="Arial" pitchFamily="34" charset="0"/>
              </a:rPr>
              <a:t>99.00 – 96.3= 2.70 m </a:t>
            </a:r>
          </a:p>
          <a:p>
            <a:r>
              <a:rPr lang="tr-TR" b="1" dirty="0" smtClean="0">
                <a:cs typeface="Arial" pitchFamily="34" charset="0"/>
              </a:rPr>
              <a:t>H</a:t>
            </a:r>
            <a:r>
              <a:rPr lang="tr-TR" b="1" baseline="-25000" dirty="0" smtClean="0">
                <a:cs typeface="Arial" pitchFamily="34" charset="0"/>
              </a:rPr>
              <a:t>a</a:t>
            </a:r>
            <a:r>
              <a:rPr lang="tr-TR" b="1" dirty="0" smtClean="0">
                <a:cs typeface="Arial" pitchFamily="34" charset="0"/>
              </a:rPr>
              <a:t> </a:t>
            </a:r>
            <a:r>
              <a:rPr lang="tr-TR" dirty="0" smtClean="0">
                <a:cs typeface="Arial" pitchFamily="34" charset="0"/>
              </a:rPr>
              <a:t>: 11 m</a:t>
            </a:r>
          </a:p>
          <a:p>
            <a:endParaRPr lang="tr-TR" dirty="0" smtClean="0"/>
          </a:p>
          <a:p>
            <a:endParaRPr lang="tr-TR" dirty="0" smtClean="0"/>
          </a:p>
          <a:p>
            <a:endParaRPr lang="tr-TR" dirty="0" smtClean="0"/>
          </a:p>
          <a:p>
            <a:endParaRPr lang="tr-TR" dirty="0" smtClean="0"/>
          </a:p>
          <a:p>
            <a:endParaRPr lang="tr-TR" dirty="0" smtClean="0"/>
          </a:p>
          <a:p>
            <a:endParaRPr lang="tr-TR" dirty="0" smtClean="0"/>
          </a:p>
          <a:p>
            <a:r>
              <a:rPr lang="tr-TR" b="1" dirty="0" smtClean="0"/>
              <a:t>4) </a:t>
            </a:r>
            <a:r>
              <a:rPr lang="tr-TR" dirty="0" smtClean="0"/>
              <a:t>Hm </a:t>
            </a:r>
            <a:r>
              <a:rPr lang="tr-TR" dirty="0" smtClean="0">
                <a:sym typeface="Symbol"/>
              </a:rPr>
              <a:t> 9.30 m</a:t>
            </a:r>
          </a:p>
          <a:p>
            <a:r>
              <a:rPr lang="tr-TR" dirty="0" smtClean="0"/>
              <a:t>     x</a:t>
            </a:r>
            <a:r>
              <a:rPr lang="tr-TR" baseline="-25000" dirty="0" smtClean="0"/>
              <a:t>7    </a:t>
            </a:r>
            <a:r>
              <a:rPr lang="tr-TR" dirty="0" smtClean="0">
                <a:sym typeface="Symbol"/>
              </a:rPr>
              <a:t> 9.30 m</a:t>
            </a:r>
          </a:p>
          <a:p>
            <a:endParaRPr lang="tr-TR" dirty="0" smtClean="0">
              <a:sym typeface="Symbol"/>
            </a:endParaRPr>
          </a:p>
          <a:p>
            <a:pPr marL="531813" indent="-531813"/>
            <a:endParaRPr lang="tr-TR" b="1" dirty="0" smtClean="0">
              <a:cs typeface="Arial" pitchFamily="34" charset="0"/>
            </a:endParaRPr>
          </a:p>
          <a:p>
            <a:pPr marL="531813" indent="-531813"/>
            <a:r>
              <a:rPr lang="tr-TR" b="1" dirty="0" smtClean="0">
                <a:cs typeface="Arial" pitchFamily="34" charset="0"/>
              </a:rPr>
              <a:t>c) Yük kayıpları kısıtları </a:t>
            </a:r>
          </a:p>
          <a:p>
            <a:pPr marL="531813" indent="-531813"/>
            <a:endParaRPr lang="tr-TR" dirty="0" smtClean="0">
              <a:cs typeface="Arial" pitchFamily="34" charset="0"/>
            </a:endParaRPr>
          </a:p>
          <a:p>
            <a:pPr marL="531813" indent="-531813"/>
            <a:r>
              <a:rPr lang="tr-TR" dirty="0" smtClean="0">
                <a:cs typeface="Arial" pitchFamily="34" charset="0"/>
              </a:rPr>
              <a:t>Yük kayıpları </a:t>
            </a:r>
            <a:r>
              <a:rPr lang="tr-TR" dirty="0" err="1" smtClean="0">
                <a:cs typeface="Arial" pitchFamily="34" charset="0"/>
              </a:rPr>
              <a:t>kısıtı</a:t>
            </a:r>
            <a:r>
              <a:rPr lang="tr-TR" dirty="0" smtClean="0">
                <a:cs typeface="Arial" pitchFamily="34" charset="0"/>
              </a:rPr>
              <a:t> her boru bölümü için ayrı ayrı yazılır. </a:t>
            </a:r>
          </a:p>
          <a:p>
            <a:endParaRPr lang="tr-TR" dirty="0" smtClean="0">
              <a:sym typeface="Symbol"/>
            </a:endParaRPr>
          </a:p>
          <a:p>
            <a:endParaRPr lang="tr-TR" dirty="0" smtClean="0">
              <a:sym typeface="Symbol"/>
            </a:endParaRPr>
          </a:p>
          <a:p>
            <a:endParaRPr lang="tr-TR" dirty="0"/>
          </a:p>
        </p:txBody>
      </p:sp>
      <p:sp>
        <p:nvSpPr>
          <p:cNvPr id="3" name="2 Dikdörtgen"/>
          <p:cNvSpPr/>
          <p:nvPr/>
        </p:nvSpPr>
        <p:spPr>
          <a:xfrm>
            <a:off x="827584" y="548681"/>
            <a:ext cx="7992888" cy="2585323"/>
          </a:xfrm>
          <a:prstGeom prst="rect">
            <a:avLst/>
          </a:prstGeom>
        </p:spPr>
        <p:txBody>
          <a:bodyPr wrap="square">
            <a:spAutoFit/>
          </a:bodyPr>
          <a:lstStyle/>
          <a:p>
            <a:pPr algn="just"/>
            <a:endParaRPr lang="tr-TR" b="1" dirty="0" smtClean="0">
              <a:cs typeface="Arial" pitchFamily="34" charset="0"/>
            </a:endParaRPr>
          </a:p>
          <a:p>
            <a:pPr algn="just"/>
            <a:r>
              <a:rPr lang="tr-TR" b="1" dirty="0" smtClean="0">
                <a:cs typeface="Arial" pitchFamily="34" charset="0"/>
              </a:rPr>
              <a:t>	</a:t>
            </a:r>
          </a:p>
          <a:p>
            <a:pPr algn="just"/>
            <a:endParaRPr lang="tr-TR" b="1" dirty="0" smtClean="0">
              <a:cs typeface="Arial" pitchFamily="34" charset="0"/>
            </a:endParaRPr>
          </a:p>
          <a:p>
            <a:pPr algn="just"/>
            <a:endParaRPr lang="tr-TR" b="1" dirty="0" smtClean="0">
              <a:cs typeface="Arial" pitchFamily="34" charset="0"/>
            </a:endParaRPr>
          </a:p>
          <a:p>
            <a:pPr algn="just"/>
            <a:r>
              <a:rPr lang="tr-TR" b="1" dirty="0" smtClean="0">
                <a:cs typeface="Arial" pitchFamily="34" charset="0"/>
              </a:rPr>
              <a:t>	</a:t>
            </a:r>
          </a:p>
          <a:p>
            <a:pPr algn="just"/>
            <a:r>
              <a:rPr lang="tr-TR" b="1" dirty="0" smtClean="0">
                <a:cs typeface="Arial" pitchFamily="34" charset="0"/>
              </a:rPr>
              <a:t>	</a:t>
            </a:r>
            <a:endParaRPr lang="tr-TR" dirty="0" smtClean="0">
              <a:cs typeface="Arial" pitchFamily="34" charset="0"/>
            </a:endParaRPr>
          </a:p>
          <a:p>
            <a:pPr algn="just"/>
            <a:endParaRPr lang="tr-TR" dirty="0" smtClean="0">
              <a:cs typeface="Arial" pitchFamily="34" charset="0"/>
            </a:endParaRPr>
          </a:p>
          <a:p>
            <a:pPr algn="just"/>
            <a:endParaRPr lang="tr-TR" b="1" dirty="0" smtClean="0">
              <a:cs typeface="Arial" pitchFamily="34" charset="0"/>
            </a:endParaRPr>
          </a:p>
          <a:p>
            <a:pPr algn="just"/>
            <a:r>
              <a:rPr lang="tr-TR" b="1" dirty="0" smtClean="0">
                <a:cs typeface="Arial" pitchFamily="34" charset="0"/>
              </a:rPr>
              <a:t>		</a:t>
            </a:r>
            <a:endParaRPr lang="tr-TR" dirty="0"/>
          </a:p>
        </p:txBody>
      </p:sp>
      <p:graphicFrame>
        <p:nvGraphicFramePr>
          <p:cNvPr id="145412" name="Object 4"/>
          <p:cNvGraphicFramePr>
            <a:graphicFrameLocks noChangeAspect="1"/>
          </p:cNvGraphicFramePr>
          <p:nvPr/>
        </p:nvGraphicFramePr>
        <p:xfrm>
          <a:off x="539552" y="2636912"/>
          <a:ext cx="2357437" cy="432048"/>
        </p:xfrm>
        <a:graphic>
          <a:graphicData uri="http://schemas.openxmlformats.org/presentationml/2006/ole">
            <mc:AlternateContent xmlns:mc="http://schemas.openxmlformats.org/markup-compatibility/2006">
              <mc:Choice xmlns:v="urn:schemas-microsoft-com:vml" Requires="v">
                <p:oleObj spid="_x0000_s147488" name="Denklem" r:id="rId3" imgW="1193760" imgH="241200" progId="Equation.3">
                  <p:embed/>
                </p:oleObj>
              </mc:Choice>
              <mc:Fallback>
                <p:oleObj name="Denklem" r:id="rId3" imgW="1193760" imgH="24120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2636912"/>
                        <a:ext cx="2357437" cy="4320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7461" name="Object 5"/>
          <p:cNvGraphicFramePr>
            <a:graphicFrameLocks noChangeAspect="1"/>
          </p:cNvGraphicFramePr>
          <p:nvPr/>
        </p:nvGraphicFramePr>
        <p:xfrm>
          <a:off x="339725" y="3275013"/>
          <a:ext cx="3435350" cy="381000"/>
        </p:xfrm>
        <a:graphic>
          <a:graphicData uri="http://schemas.openxmlformats.org/presentationml/2006/ole">
            <mc:AlternateContent xmlns:mc="http://schemas.openxmlformats.org/markup-compatibility/2006">
              <mc:Choice xmlns:v="urn:schemas-microsoft-com:vml" Requires="v">
                <p:oleObj spid="_x0000_s147489" name="Denklem" r:id="rId5" imgW="1739880" imgH="228600" progId="Equation.3">
                  <p:embed/>
                </p:oleObj>
              </mc:Choice>
              <mc:Fallback>
                <p:oleObj name="Denklem" r:id="rId5" imgW="1739880" imgH="228600"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9725" y="3275013"/>
                        <a:ext cx="343535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95536" y="404664"/>
            <a:ext cx="8496944" cy="2308324"/>
          </a:xfrm>
          <a:prstGeom prst="rect">
            <a:avLst/>
          </a:prstGeom>
        </p:spPr>
        <p:txBody>
          <a:bodyPr wrap="square">
            <a:spAutoFit/>
          </a:bodyPr>
          <a:lstStyle/>
          <a:p>
            <a:r>
              <a:rPr lang="tr-TR" b="1" dirty="0" smtClean="0">
                <a:solidFill>
                  <a:srgbClr val="00B050"/>
                </a:solidFill>
                <a:ea typeface="Times New Roman" pitchFamily="18" charset="0"/>
                <a:cs typeface="Arial" pitchFamily="34" charset="0"/>
              </a:rPr>
              <a:t>8. AŞAMA : Doğrusal Programlama Modeli</a:t>
            </a:r>
          </a:p>
          <a:p>
            <a:pPr marL="531813" indent="-531813"/>
            <a:endParaRPr lang="tr-TR" b="1" dirty="0" smtClean="0">
              <a:cs typeface="Arial" pitchFamily="34" charset="0"/>
            </a:endParaRPr>
          </a:p>
          <a:p>
            <a:pPr marL="531813" indent="-531813"/>
            <a:r>
              <a:rPr lang="tr-TR" b="1" dirty="0" smtClean="0">
                <a:cs typeface="Arial" pitchFamily="34" charset="0"/>
              </a:rPr>
              <a:t>c) Yük kayıpları kısıtları </a:t>
            </a:r>
          </a:p>
          <a:p>
            <a:pPr marL="531813" indent="-531813"/>
            <a:endParaRPr lang="tr-TR" dirty="0" smtClean="0">
              <a:cs typeface="Arial" pitchFamily="34" charset="0"/>
            </a:endParaRPr>
          </a:p>
          <a:p>
            <a:pPr marL="531813" indent="-531813"/>
            <a:r>
              <a:rPr lang="tr-TR" u="sng" dirty="0" smtClean="0">
                <a:cs typeface="Arial" pitchFamily="34" charset="0"/>
              </a:rPr>
              <a:t>P-A boru bölümü</a:t>
            </a:r>
            <a:r>
              <a:rPr lang="tr-TR" dirty="0" smtClean="0">
                <a:cs typeface="Arial" pitchFamily="34" charset="0"/>
              </a:rPr>
              <a:t> </a:t>
            </a:r>
          </a:p>
          <a:p>
            <a:endParaRPr lang="tr-TR" dirty="0" smtClean="0">
              <a:sym typeface="Symbol"/>
            </a:endParaRPr>
          </a:p>
          <a:p>
            <a:endParaRPr lang="tr-TR" dirty="0" smtClean="0">
              <a:sym typeface="Symbol"/>
            </a:endParaRPr>
          </a:p>
          <a:p>
            <a:endParaRPr lang="tr-TR" dirty="0"/>
          </a:p>
        </p:txBody>
      </p:sp>
      <p:graphicFrame>
        <p:nvGraphicFramePr>
          <p:cNvPr id="148484" name="Object 4"/>
          <p:cNvGraphicFramePr>
            <a:graphicFrameLocks noChangeAspect="1"/>
          </p:cNvGraphicFramePr>
          <p:nvPr/>
        </p:nvGraphicFramePr>
        <p:xfrm>
          <a:off x="395536" y="1988840"/>
          <a:ext cx="3635375" cy="503237"/>
        </p:xfrm>
        <a:graphic>
          <a:graphicData uri="http://schemas.openxmlformats.org/presentationml/2006/ole">
            <mc:AlternateContent xmlns:mc="http://schemas.openxmlformats.org/markup-compatibility/2006">
              <mc:Choice xmlns:v="urn:schemas-microsoft-com:vml" Requires="v">
                <p:oleObj spid="_x0000_s148554" name="Denklem" r:id="rId3" imgW="1841400" imgH="241200" progId="Equation.3">
                  <p:embed/>
                </p:oleObj>
              </mc:Choice>
              <mc:Fallback>
                <p:oleObj name="Denklem" r:id="rId3" imgW="1841400" imgH="24120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1988840"/>
                        <a:ext cx="3635375" cy="503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6 Dikdörtgen"/>
          <p:cNvSpPr/>
          <p:nvPr/>
        </p:nvSpPr>
        <p:spPr>
          <a:xfrm>
            <a:off x="395536" y="2492896"/>
            <a:ext cx="4572000" cy="1200329"/>
          </a:xfrm>
          <a:prstGeom prst="rect">
            <a:avLst/>
          </a:prstGeom>
        </p:spPr>
        <p:txBody>
          <a:bodyPr>
            <a:spAutoFit/>
          </a:bodyPr>
          <a:lstStyle/>
          <a:p>
            <a:r>
              <a:rPr lang="tr-TR" b="1" dirty="0" err="1" smtClean="0">
                <a:cs typeface="Arial" pitchFamily="34" charset="0"/>
              </a:rPr>
              <a:t>h</a:t>
            </a:r>
            <a:r>
              <a:rPr lang="tr-TR" b="1" baseline="-25000" dirty="0" err="1" smtClean="0">
                <a:cs typeface="Arial" pitchFamily="34" charset="0"/>
              </a:rPr>
              <a:t>de</a:t>
            </a:r>
            <a:r>
              <a:rPr lang="tr-TR" dirty="0" smtClean="0">
                <a:cs typeface="Arial" pitchFamily="34" charset="0"/>
              </a:rPr>
              <a:t>: 1 m </a:t>
            </a:r>
          </a:p>
          <a:p>
            <a:r>
              <a:rPr lang="tr-TR" b="1" dirty="0" err="1" smtClean="0">
                <a:cs typeface="Arial" pitchFamily="34" charset="0"/>
              </a:rPr>
              <a:t>h</a:t>
            </a:r>
            <a:r>
              <a:rPr lang="tr-TR" b="1" baseline="-25000" dirty="0" err="1" smtClean="0">
                <a:cs typeface="Arial" pitchFamily="34" charset="0"/>
              </a:rPr>
              <a:t>g</a:t>
            </a:r>
            <a:r>
              <a:rPr lang="tr-TR" b="1" baseline="-25000" dirty="0" smtClean="0">
                <a:cs typeface="Arial" pitchFamily="34" charset="0"/>
              </a:rPr>
              <a:t> </a:t>
            </a:r>
            <a:r>
              <a:rPr lang="tr-TR" b="1" dirty="0" smtClean="0">
                <a:cs typeface="Arial" pitchFamily="34" charset="0"/>
              </a:rPr>
              <a:t>: </a:t>
            </a:r>
            <a:r>
              <a:rPr lang="tr-TR" dirty="0" smtClean="0">
                <a:cs typeface="Arial" pitchFamily="34" charset="0"/>
              </a:rPr>
              <a:t>99.00 – 98.50= 0.50 m (bayır aşağı)</a:t>
            </a:r>
          </a:p>
          <a:p>
            <a:r>
              <a:rPr lang="tr-TR" b="1" dirty="0" smtClean="0">
                <a:cs typeface="Arial" pitchFamily="34" charset="0"/>
              </a:rPr>
              <a:t>H</a:t>
            </a:r>
            <a:r>
              <a:rPr lang="tr-TR" b="1" baseline="-25000" dirty="0" smtClean="0">
                <a:cs typeface="Arial" pitchFamily="34" charset="0"/>
              </a:rPr>
              <a:t>a</a:t>
            </a:r>
            <a:r>
              <a:rPr lang="tr-TR" b="1" dirty="0" smtClean="0">
                <a:cs typeface="Arial" pitchFamily="34" charset="0"/>
              </a:rPr>
              <a:t> </a:t>
            </a:r>
            <a:r>
              <a:rPr lang="tr-TR" dirty="0" smtClean="0">
                <a:cs typeface="Arial" pitchFamily="34" charset="0"/>
              </a:rPr>
              <a:t>: 11 m</a:t>
            </a:r>
          </a:p>
          <a:p>
            <a:r>
              <a:rPr lang="tr-TR" b="1" dirty="0" err="1" smtClean="0">
                <a:cs typeface="Arial" pitchFamily="34" charset="0"/>
              </a:rPr>
              <a:t>h</a:t>
            </a:r>
            <a:r>
              <a:rPr lang="tr-TR" b="1" baseline="-25000" dirty="0" err="1" smtClean="0">
                <a:cs typeface="Arial" pitchFamily="34" charset="0"/>
              </a:rPr>
              <a:t>fkb</a:t>
            </a:r>
            <a:r>
              <a:rPr lang="tr-TR" dirty="0" smtClean="0">
                <a:cs typeface="Arial" pitchFamily="34" charset="0"/>
              </a:rPr>
              <a:t> : 5.0 m (tahmini alınır) </a:t>
            </a:r>
            <a:endParaRPr lang="tr-TR" dirty="0"/>
          </a:p>
        </p:txBody>
      </p:sp>
      <p:graphicFrame>
        <p:nvGraphicFramePr>
          <p:cNvPr id="148485" name="Object 5"/>
          <p:cNvGraphicFramePr>
            <a:graphicFrameLocks noChangeAspect="1"/>
          </p:cNvGraphicFramePr>
          <p:nvPr/>
        </p:nvGraphicFramePr>
        <p:xfrm>
          <a:off x="601663" y="3860800"/>
          <a:ext cx="3509962" cy="503238"/>
        </p:xfrm>
        <a:graphic>
          <a:graphicData uri="http://schemas.openxmlformats.org/presentationml/2006/ole">
            <mc:AlternateContent xmlns:mc="http://schemas.openxmlformats.org/markup-compatibility/2006">
              <mc:Choice xmlns:v="urn:schemas-microsoft-com:vml" Requires="v">
                <p:oleObj spid="_x0000_s148555" name="Denklem" r:id="rId5" imgW="1777680" imgH="241200" progId="Equation.3">
                  <p:embed/>
                </p:oleObj>
              </mc:Choice>
              <mc:Fallback>
                <p:oleObj name="Denklem" r:id="rId5" imgW="1777680" imgH="241200"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663" y="3860800"/>
                        <a:ext cx="3509962" cy="503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5"/>
          <p:cNvGraphicFramePr>
            <a:graphicFrameLocks noChangeAspect="1"/>
          </p:cNvGraphicFramePr>
          <p:nvPr/>
        </p:nvGraphicFramePr>
        <p:xfrm>
          <a:off x="588963" y="4508500"/>
          <a:ext cx="3584575" cy="503238"/>
        </p:xfrm>
        <a:graphic>
          <a:graphicData uri="http://schemas.openxmlformats.org/presentationml/2006/ole">
            <mc:AlternateContent xmlns:mc="http://schemas.openxmlformats.org/markup-compatibility/2006">
              <mc:Choice xmlns:v="urn:schemas-microsoft-com:vml" Requires="v">
                <p:oleObj spid="_x0000_s148556" name="Denklem" r:id="rId7" imgW="1815840" imgH="241200" progId="Equation.3">
                  <p:embed/>
                </p:oleObj>
              </mc:Choice>
              <mc:Fallback>
                <p:oleObj name="Denklem" r:id="rId7" imgW="1815840" imgH="241200" progId="Equation.3">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8963" y="4508500"/>
                        <a:ext cx="3584575" cy="503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5"/>
          <p:cNvGraphicFramePr>
            <a:graphicFrameLocks noChangeAspect="1"/>
          </p:cNvGraphicFramePr>
          <p:nvPr/>
        </p:nvGraphicFramePr>
        <p:xfrm>
          <a:off x="288925" y="5302250"/>
          <a:ext cx="4186238" cy="501650"/>
        </p:xfrm>
        <a:graphic>
          <a:graphicData uri="http://schemas.openxmlformats.org/presentationml/2006/ole">
            <mc:AlternateContent xmlns:mc="http://schemas.openxmlformats.org/markup-compatibility/2006">
              <mc:Choice xmlns:v="urn:schemas-microsoft-com:vml" Requires="v">
                <p:oleObj spid="_x0000_s148557" name="Denklem" r:id="rId9" imgW="2120760" imgH="241200" progId="Equation.3">
                  <p:embed/>
                </p:oleObj>
              </mc:Choice>
              <mc:Fallback>
                <p:oleObj name="Denklem" r:id="rId9" imgW="2120760" imgH="241200" progId="Equation.3">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8925" y="5302250"/>
                        <a:ext cx="4186238" cy="501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6" name="15 Düz Bağlayıcı"/>
          <p:cNvCxnSpPr/>
          <p:nvPr/>
        </p:nvCxnSpPr>
        <p:spPr>
          <a:xfrm>
            <a:off x="673688" y="5571824"/>
            <a:ext cx="144016" cy="988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48488" name="Object 8"/>
          <p:cNvGraphicFramePr>
            <a:graphicFrameLocks noChangeAspect="1"/>
          </p:cNvGraphicFramePr>
          <p:nvPr/>
        </p:nvGraphicFramePr>
        <p:xfrm>
          <a:off x="1404938" y="5924550"/>
          <a:ext cx="2330450" cy="501650"/>
        </p:xfrm>
        <a:graphic>
          <a:graphicData uri="http://schemas.openxmlformats.org/presentationml/2006/ole">
            <mc:AlternateContent xmlns:mc="http://schemas.openxmlformats.org/markup-compatibility/2006">
              <mc:Choice xmlns:v="urn:schemas-microsoft-com:vml" Requires="v">
                <p:oleObj spid="_x0000_s148558" name="Denklem" r:id="rId11" imgW="1180800" imgH="241200" progId="Equation.3">
                  <p:embed/>
                </p:oleObj>
              </mc:Choice>
              <mc:Fallback>
                <p:oleObj name="Denklem" r:id="rId11" imgW="1180800" imgH="241200" progId="Equation.3">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04938" y="5924550"/>
                        <a:ext cx="2330450" cy="501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4" name="23 Düz Bağlayıcı"/>
          <p:cNvCxnSpPr/>
          <p:nvPr/>
        </p:nvCxnSpPr>
        <p:spPr>
          <a:xfrm>
            <a:off x="1043608" y="4077072"/>
            <a:ext cx="144016" cy="98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16 Düz Bağlayıcı"/>
          <p:cNvCxnSpPr/>
          <p:nvPr/>
        </p:nvCxnSpPr>
        <p:spPr>
          <a:xfrm>
            <a:off x="2175976" y="5558176"/>
            <a:ext cx="2880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95536" y="404664"/>
            <a:ext cx="8496944" cy="2308324"/>
          </a:xfrm>
          <a:prstGeom prst="rect">
            <a:avLst/>
          </a:prstGeom>
        </p:spPr>
        <p:txBody>
          <a:bodyPr wrap="square">
            <a:spAutoFit/>
          </a:bodyPr>
          <a:lstStyle/>
          <a:p>
            <a:r>
              <a:rPr lang="tr-TR" b="1" dirty="0" smtClean="0">
                <a:solidFill>
                  <a:srgbClr val="00B050"/>
                </a:solidFill>
                <a:ea typeface="Times New Roman" pitchFamily="18" charset="0"/>
                <a:cs typeface="Arial" pitchFamily="34" charset="0"/>
              </a:rPr>
              <a:t>8. AŞAMA : Doğrusal Programlama Modeli</a:t>
            </a:r>
          </a:p>
          <a:p>
            <a:pPr marL="531813" indent="-531813"/>
            <a:endParaRPr lang="tr-TR" b="1" dirty="0" smtClean="0">
              <a:cs typeface="Arial" pitchFamily="34" charset="0"/>
            </a:endParaRPr>
          </a:p>
          <a:p>
            <a:pPr marL="531813" indent="-531813"/>
            <a:r>
              <a:rPr lang="tr-TR" b="1" dirty="0" smtClean="0">
                <a:cs typeface="Arial" pitchFamily="34" charset="0"/>
              </a:rPr>
              <a:t>c) Yük kayıpları kısıtları </a:t>
            </a:r>
          </a:p>
          <a:p>
            <a:pPr marL="531813" indent="-531813"/>
            <a:endParaRPr lang="tr-TR" dirty="0" smtClean="0">
              <a:cs typeface="Arial" pitchFamily="34" charset="0"/>
            </a:endParaRPr>
          </a:p>
          <a:p>
            <a:pPr marL="531813" indent="-531813"/>
            <a:r>
              <a:rPr lang="tr-TR" u="sng" dirty="0" smtClean="0">
                <a:cs typeface="Arial" pitchFamily="34" charset="0"/>
              </a:rPr>
              <a:t>P-A  boru bölümü</a:t>
            </a:r>
            <a:r>
              <a:rPr lang="tr-TR" dirty="0" smtClean="0">
                <a:cs typeface="Arial" pitchFamily="34" charset="0"/>
              </a:rPr>
              <a:t> </a:t>
            </a:r>
          </a:p>
          <a:p>
            <a:endParaRPr lang="tr-TR" dirty="0" smtClean="0">
              <a:sym typeface="Symbol"/>
            </a:endParaRPr>
          </a:p>
          <a:p>
            <a:endParaRPr lang="tr-TR" dirty="0" smtClean="0">
              <a:sym typeface="Symbol"/>
            </a:endParaRPr>
          </a:p>
          <a:p>
            <a:endParaRPr lang="tr-TR" dirty="0"/>
          </a:p>
        </p:txBody>
      </p:sp>
      <p:sp>
        <p:nvSpPr>
          <p:cNvPr id="14" name="13 Dikdörtgen"/>
          <p:cNvSpPr/>
          <p:nvPr/>
        </p:nvSpPr>
        <p:spPr>
          <a:xfrm>
            <a:off x="539552" y="2132856"/>
            <a:ext cx="8064896" cy="369332"/>
          </a:xfrm>
          <a:prstGeom prst="rect">
            <a:avLst/>
          </a:prstGeom>
        </p:spPr>
        <p:txBody>
          <a:bodyPr wrap="square">
            <a:spAutoFit/>
          </a:bodyPr>
          <a:lstStyle/>
          <a:p>
            <a:pPr marL="531813" indent="-531813"/>
            <a:r>
              <a:rPr lang="tr-TR" b="1" dirty="0" smtClean="0">
                <a:ea typeface="Times New Roman" pitchFamily="18" charset="0"/>
                <a:cs typeface="Arial" pitchFamily="34" charset="0"/>
              </a:rPr>
              <a:t>5 ) </a:t>
            </a:r>
            <a:r>
              <a:rPr lang="tr-TR" dirty="0" smtClean="0">
                <a:ea typeface="Times New Roman" pitchFamily="18" charset="0"/>
                <a:cs typeface="Arial" pitchFamily="34" charset="0"/>
              </a:rPr>
              <a:t>x</a:t>
            </a:r>
            <a:r>
              <a:rPr lang="tr-TR" baseline="-25000" dirty="0" smtClean="0">
                <a:ea typeface="Times New Roman" pitchFamily="18" charset="0"/>
                <a:cs typeface="Arial" pitchFamily="34" charset="0"/>
              </a:rPr>
              <a:t>7  </a:t>
            </a:r>
            <a:r>
              <a:rPr lang="tr-TR" dirty="0" smtClean="0">
                <a:ea typeface="Times New Roman" pitchFamily="18" charset="0"/>
                <a:cs typeface="Arial" pitchFamily="34" charset="0"/>
              </a:rPr>
              <a:t>-</a:t>
            </a:r>
            <a:r>
              <a:rPr lang="tr-TR" baseline="-25000" dirty="0" smtClean="0">
                <a:ea typeface="Times New Roman" pitchFamily="18" charset="0"/>
                <a:cs typeface="Arial" pitchFamily="34" charset="0"/>
              </a:rPr>
              <a:t> </a:t>
            </a:r>
            <a:r>
              <a:rPr lang="tr-TR" dirty="0" smtClean="0">
                <a:ea typeface="Times New Roman" pitchFamily="18" charset="0"/>
                <a:cs typeface="Arial" pitchFamily="34" charset="0"/>
              </a:rPr>
              <a:t>0.023 x</a:t>
            </a:r>
            <a:r>
              <a:rPr lang="tr-TR" baseline="-25000" dirty="0" smtClean="0">
                <a:ea typeface="Times New Roman" pitchFamily="18" charset="0"/>
                <a:cs typeface="Arial" pitchFamily="34" charset="0"/>
              </a:rPr>
              <a:t>1</a:t>
            </a:r>
            <a:r>
              <a:rPr lang="tr-TR" dirty="0" smtClean="0">
                <a:ea typeface="Times New Roman" pitchFamily="18" charset="0"/>
                <a:cs typeface="Arial" pitchFamily="34" charset="0"/>
              </a:rPr>
              <a:t> -0.010x</a:t>
            </a:r>
            <a:r>
              <a:rPr lang="tr-TR" baseline="-25000" dirty="0" smtClean="0">
                <a:ea typeface="Times New Roman" pitchFamily="18" charset="0"/>
                <a:cs typeface="Arial" pitchFamily="34" charset="0"/>
              </a:rPr>
              <a:t>2</a:t>
            </a:r>
            <a:r>
              <a:rPr lang="tr-TR" dirty="0" smtClean="0">
                <a:ea typeface="Times New Roman" pitchFamily="18" charset="0"/>
                <a:cs typeface="Arial" pitchFamily="34" charset="0"/>
                <a:sym typeface="Symbol"/>
              </a:rPr>
              <a:t> 16.50 </a:t>
            </a:r>
            <a:endParaRPr lang="tr-TR" baseline="-25000" dirty="0" smtClean="0">
              <a:ea typeface="Times New Roman" pitchFamily="18" charset="0"/>
              <a:cs typeface="Arial" pitchFamily="34" charset="0"/>
            </a:endParaRPr>
          </a:p>
        </p:txBody>
      </p:sp>
      <p:cxnSp>
        <p:nvCxnSpPr>
          <p:cNvPr id="25" name="24 Düz Bağlayıcı"/>
          <p:cNvCxnSpPr/>
          <p:nvPr/>
        </p:nvCxnSpPr>
        <p:spPr>
          <a:xfrm>
            <a:off x="795685" y="6884714"/>
            <a:ext cx="144016" cy="98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26 Düz Bağlayıcı"/>
          <p:cNvCxnSpPr/>
          <p:nvPr/>
        </p:nvCxnSpPr>
        <p:spPr>
          <a:xfrm>
            <a:off x="1979712" y="6165304"/>
            <a:ext cx="144016" cy="9880"/>
          </a:xfrm>
          <a:prstGeom prst="line">
            <a:avLst/>
          </a:prstGeom>
        </p:spPr>
        <p:style>
          <a:lnRef idx="1">
            <a:schemeClr val="accent1"/>
          </a:lnRef>
          <a:fillRef idx="0">
            <a:schemeClr val="accent1"/>
          </a:fillRef>
          <a:effectRef idx="0">
            <a:schemeClr val="accent1"/>
          </a:effectRef>
          <a:fontRef idx="minor">
            <a:schemeClr val="tx1"/>
          </a:fontRef>
        </p:style>
      </p:cxnSp>
      <p:sp>
        <p:nvSpPr>
          <p:cNvPr id="29" name="28 Dikdörtgen"/>
          <p:cNvSpPr/>
          <p:nvPr/>
        </p:nvSpPr>
        <p:spPr>
          <a:xfrm>
            <a:off x="539552" y="3068960"/>
            <a:ext cx="2044149" cy="369332"/>
          </a:xfrm>
          <a:prstGeom prst="rect">
            <a:avLst/>
          </a:prstGeom>
        </p:spPr>
        <p:txBody>
          <a:bodyPr wrap="none">
            <a:spAutoFit/>
          </a:bodyPr>
          <a:lstStyle/>
          <a:p>
            <a:pPr marL="531813" indent="-531813"/>
            <a:r>
              <a:rPr lang="tr-TR" u="sng" dirty="0" smtClean="0">
                <a:cs typeface="Arial" pitchFamily="34" charset="0"/>
              </a:rPr>
              <a:t>A-B  boru bölümü</a:t>
            </a:r>
            <a:r>
              <a:rPr lang="tr-TR" dirty="0" smtClean="0">
                <a:cs typeface="Arial" pitchFamily="34" charset="0"/>
              </a:rPr>
              <a:t> </a:t>
            </a:r>
          </a:p>
        </p:txBody>
      </p:sp>
      <p:cxnSp>
        <p:nvCxnSpPr>
          <p:cNvPr id="30" name="29 Düz Bağlayıcı"/>
          <p:cNvCxnSpPr/>
          <p:nvPr/>
        </p:nvCxnSpPr>
        <p:spPr>
          <a:xfrm>
            <a:off x="611560" y="5517232"/>
            <a:ext cx="144016" cy="98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30 Düz Bağlayıcı"/>
          <p:cNvCxnSpPr/>
          <p:nvPr/>
        </p:nvCxnSpPr>
        <p:spPr>
          <a:xfrm>
            <a:off x="2267744" y="5517232"/>
            <a:ext cx="144016" cy="9880"/>
          </a:xfrm>
          <a:prstGeom prst="line">
            <a:avLst/>
          </a:prstGeom>
        </p:spPr>
        <p:style>
          <a:lnRef idx="1">
            <a:schemeClr val="accent1"/>
          </a:lnRef>
          <a:fillRef idx="0">
            <a:schemeClr val="accent1"/>
          </a:fillRef>
          <a:effectRef idx="0">
            <a:schemeClr val="accent1"/>
          </a:effectRef>
          <a:fontRef idx="minor">
            <a:schemeClr val="tx1"/>
          </a:fontRef>
        </p:style>
      </p:cxnSp>
      <p:sp>
        <p:nvSpPr>
          <p:cNvPr id="15" name="14 Dikdörtgen"/>
          <p:cNvSpPr/>
          <p:nvPr/>
        </p:nvSpPr>
        <p:spPr>
          <a:xfrm>
            <a:off x="395536" y="3645024"/>
            <a:ext cx="4572000" cy="1200329"/>
          </a:xfrm>
          <a:prstGeom prst="rect">
            <a:avLst/>
          </a:prstGeom>
        </p:spPr>
        <p:txBody>
          <a:bodyPr>
            <a:spAutoFit/>
          </a:bodyPr>
          <a:lstStyle/>
          <a:p>
            <a:r>
              <a:rPr lang="tr-TR" b="1" dirty="0" err="1" smtClean="0">
                <a:cs typeface="Arial" pitchFamily="34" charset="0"/>
              </a:rPr>
              <a:t>h</a:t>
            </a:r>
            <a:r>
              <a:rPr lang="tr-TR" b="1" baseline="-25000" dirty="0" err="1" smtClean="0">
                <a:cs typeface="Arial" pitchFamily="34" charset="0"/>
              </a:rPr>
              <a:t>de</a:t>
            </a:r>
            <a:r>
              <a:rPr lang="tr-TR" dirty="0" smtClean="0">
                <a:cs typeface="Arial" pitchFamily="34" charset="0"/>
              </a:rPr>
              <a:t>: 1 m </a:t>
            </a:r>
          </a:p>
          <a:p>
            <a:r>
              <a:rPr lang="tr-TR" b="1" dirty="0" err="1" smtClean="0">
                <a:cs typeface="Arial" pitchFamily="34" charset="0"/>
              </a:rPr>
              <a:t>h</a:t>
            </a:r>
            <a:r>
              <a:rPr lang="tr-TR" b="1" baseline="-25000" dirty="0" err="1" smtClean="0">
                <a:cs typeface="Arial" pitchFamily="34" charset="0"/>
              </a:rPr>
              <a:t>g</a:t>
            </a:r>
            <a:r>
              <a:rPr lang="tr-TR" b="1" baseline="-25000" dirty="0" smtClean="0">
                <a:cs typeface="Arial" pitchFamily="34" charset="0"/>
              </a:rPr>
              <a:t> </a:t>
            </a:r>
            <a:r>
              <a:rPr lang="tr-TR" b="1" dirty="0" smtClean="0">
                <a:cs typeface="Arial" pitchFamily="34" charset="0"/>
              </a:rPr>
              <a:t>: </a:t>
            </a:r>
            <a:r>
              <a:rPr lang="tr-TR" dirty="0" smtClean="0">
                <a:cs typeface="Arial" pitchFamily="34" charset="0"/>
              </a:rPr>
              <a:t>98.50 – 96.30= 2.20 m (bayır aşağı)</a:t>
            </a:r>
          </a:p>
          <a:p>
            <a:r>
              <a:rPr lang="tr-TR" b="1" dirty="0" smtClean="0">
                <a:cs typeface="Arial" pitchFamily="34" charset="0"/>
              </a:rPr>
              <a:t>H</a:t>
            </a:r>
            <a:r>
              <a:rPr lang="tr-TR" b="1" baseline="-25000" dirty="0" smtClean="0">
                <a:cs typeface="Arial" pitchFamily="34" charset="0"/>
              </a:rPr>
              <a:t>a</a:t>
            </a:r>
            <a:r>
              <a:rPr lang="tr-TR" b="1" dirty="0" smtClean="0">
                <a:cs typeface="Arial" pitchFamily="34" charset="0"/>
              </a:rPr>
              <a:t> </a:t>
            </a:r>
            <a:r>
              <a:rPr lang="tr-TR" dirty="0" smtClean="0">
                <a:cs typeface="Arial" pitchFamily="34" charset="0"/>
              </a:rPr>
              <a:t>: 11 m</a:t>
            </a:r>
          </a:p>
          <a:p>
            <a:r>
              <a:rPr lang="tr-TR" b="1" dirty="0" err="1" smtClean="0">
                <a:cs typeface="Arial" pitchFamily="34" charset="0"/>
              </a:rPr>
              <a:t>h</a:t>
            </a:r>
            <a:r>
              <a:rPr lang="tr-TR" b="1" baseline="-25000" dirty="0" err="1" smtClean="0">
                <a:cs typeface="Arial" pitchFamily="34" charset="0"/>
              </a:rPr>
              <a:t>fkb</a:t>
            </a:r>
            <a:r>
              <a:rPr lang="tr-TR" dirty="0" smtClean="0">
                <a:cs typeface="Arial" pitchFamily="34" charset="0"/>
              </a:rPr>
              <a:t> : 5.0 m (tahmini alınır) </a:t>
            </a:r>
            <a:endParaRPr lang="tr-TR" dirty="0"/>
          </a:p>
        </p:txBody>
      </p:sp>
      <p:graphicFrame>
        <p:nvGraphicFramePr>
          <p:cNvPr id="149517" name="Object 13"/>
          <p:cNvGraphicFramePr>
            <a:graphicFrameLocks noChangeAspect="1"/>
          </p:cNvGraphicFramePr>
          <p:nvPr/>
        </p:nvGraphicFramePr>
        <p:xfrm>
          <a:off x="214313" y="5302250"/>
          <a:ext cx="4337050" cy="501650"/>
        </p:xfrm>
        <a:graphic>
          <a:graphicData uri="http://schemas.openxmlformats.org/presentationml/2006/ole">
            <mc:AlternateContent xmlns:mc="http://schemas.openxmlformats.org/markup-compatibility/2006">
              <mc:Choice xmlns:v="urn:schemas-microsoft-com:vml" Requires="v">
                <p:oleObj spid="_x0000_s149545" name="Denklem" r:id="rId3" imgW="2197080" imgH="241200" progId="Equation.3">
                  <p:embed/>
                </p:oleObj>
              </mc:Choice>
              <mc:Fallback>
                <p:oleObj name="Denklem" r:id="rId3" imgW="2197080" imgH="241200" progId="Equation.3">
                  <p:embed/>
                  <p:pic>
                    <p:nvPicPr>
                      <p:cNvPr id="0"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3" y="5302250"/>
                        <a:ext cx="4337050" cy="501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9518" name="Object 14"/>
          <p:cNvGraphicFramePr>
            <a:graphicFrameLocks noChangeAspect="1"/>
          </p:cNvGraphicFramePr>
          <p:nvPr/>
        </p:nvGraphicFramePr>
        <p:xfrm>
          <a:off x="1454150" y="5924550"/>
          <a:ext cx="2230438" cy="501650"/>
        </p:xfrm>
        <a:graphic>
          <a:graphicData uri="http://schemas.openxmlformats.org/presentationml/2006/ole">
            <mc:AlternateContent xmlns:mc="http://schemas.openxmlformats.org/markup-compatibility/2006">
              <mc:Choice xmlns:v="urn:schemas-microsoft-com:vml" Requires="v">
                <p:oleObj spid="_x0000_s149546" name="Denklem" r:id="rId5" imgW="1130040" imgH="241200" progId="Equation.3">
                  <p:embed/>
                </p:oleObj>
              </mc:Choice>
              <mc:Fallback>
                <p:oleObj name="Denklem" r:id="rId5" imgW="1130040" imgH="241200" progId="Equation.3">
                  <p:embed/>
                  <p:pic>
                    <p:nvPicPr>
                      <p:cNvPr id="0"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54150" y="5924550"/>
                        <a:ext cx="2230438" cy="501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95536" y="404664"/>
            <a:ext cx="8496944" cy="1754326"/>
          </a:xfrm>
          <a:prstGeom prst="rect">
            <a:avLst/>
          </a:prstGeom>
        </p:spPr>
        <p:txBody>
          <a:bodyPr wrap="square">
            <a:spAutoFit/>
          </a:bodyPr>
          <a:lstStyle/>
          <a:p>
            <a:r>
              <a:rPr lang="tr-TR" b="1" dirty="0" smtClean="0">
                <a:solidFill>
                  <a:srgbClr val="00B050"/>
                </a:solidFill>
                <a:ea typeface="Times New Roman" pitchFamily="18" charset="0"/>
                <a:cs typeface="Arial" pitchFamily="34" charset="0"/>
              </a:rPr>
              <a:t>8. AŞAMA : Doğrusal Programlama Modeli</a:t>
            </a:r>
          </a:p>
          <a:p>
            <a:pPr marL="531813" indent="-531813"/>
            <a:endParaRPr lang="tr-TR" b="1" dirty="0" smtClean="0">
              <a:cs typeface="Arial" pitchFamily="34" charset="0"/>
            </a:endParaRPr>
          </a:p>
          <a:p>
            <a:pPr marL="531813" indent="-531813"/>
            <a:r>
              <a:rPr lang="tr-TR" b="1" dirty="0" smtClean="0">
                <a:cs typeface="Arial" pitchFamily="34" charset="0"/>
              </a:rPr>
              <a:t>c) Yük kayıpları kısıtları </a:t>
            </a:r>
          </a:p>
          <a:p>
            <a:endParaRPr lang="tr-TR" dirty="0" smtClean="0">
              <a:sym typeface="Symbol"/>
            </a:endParaRPr>
          </a:p>
          <a:p>
            <a:endParaRPr lang="tr-TR" dirty="0" smtClean="0">
              <a:sym typeface="Symbol"/>
            </a:endParaRPr>
          </a:p>
          <a:p>
            <a:endParaRPr lang="tr-TR" dirty="0"/>
          </a:p>
        </p:txBody>
      </p:sp>
      <p:sp>
        <p:nvSpPr>
          <p:cNvPr id="3" name="2 Dikdörtgen"/>
          <p:cNvSpPr/>
          <p:nvPr/>
        </p:nvSpPr>
        <p:spPr>
          <a:xfrm>
            <a:off x="827584" y="548681"/>
            <a:ext cx="7992888" cy="2585323"/>
          </a:xfrm>
          <a:prstGeom prst="rect">
            <a:avLst/>
          </a:prstGeom>
        </p:spPr>
        <p:txBody>
          <a:bodyPr wrap="square">
            <a:spAutoFit/>
          </a:bodyPr>
          <a:lstStyle/>
          <a:p>
            <a:pPr algn="just"/>
            <a:endParaRPr lang="tr-TR" b="1" dirty="0" smtClean="0">
              <a:cs typeface="Arial" pitchFamily="34" charset="0"/>
            </a:endParaRPr>
          </a:p>
          <a:p>
            <a:pPr algn="just"/>
            <a:r>
              <a:rPr lang="tr-TR" b="1" dirty="0" smtClean="0">
                <a:cs typeface="Arial" pitchFamily="34" charset="0"/>
              </a:rPr>
              <a:t>	</a:t>
            </a:r>
          </a:p>
          <a:p>
            <a:pPr algn="just"/>
            <a:endParaRPr lang="tr-TR" b="1" dirty="0" smtClean="0">
              <a:cs typeface="Arial" pitchFamily="34" charset="0"/>
            </a:endParaRPr>
          </a:p>
          <a:p>
            <a:pPr algn="just"/>
            <a:endParaRPr lang="tr-TR" b="1" dirty="0" smtClean="0">
              <a:cs typeface="Arial" pitchFamily="34" charset="0"/>
            </a:endParaRPr>
          </a:p>
          <a:p>
            <a:pPr algn="just"/>
            <a:r>
              <a:rPr lang="tr-TR" b="1" dirty="0" smtClean="0">
                <a:cs typeface="Arial" pitchFamily="34" charset="0"/>
              </a:rPr>
              <a:t>	</a:t>
            </a:r>
          </a:p>
          <a:p>
            <a:pPr algn="just"/>
            <a:r>
              <a:rPr lang="tr-TR" b="1" dirty="0" smtClean="0">
                <a:cs typeface="Arial" pitchFamily="34" charset="0"/>
              </a:rPr>
              <a:t>	</a:t>
            </a:r>
            <a:endParaRPr lang="tr-TR" dirty="0" smtClean="0">
              <a:cs typeface="Arial" pitchFamily="34" charset="0"/>
            </a:endParaRPr>
          </a:p>
          <a:p>
            <a:pPr algn="just"/>
            <a:endParaRPr lang="tr-TR" dirty="0" smtClean="0">
              <a:cs typeface="Arial" pitchFamily="34" charset="0"/>
            </a:endParaRPr>
          </a:p>
          <a:p>
            <a:pPr algn="just"/>
            <a:endParaRPr lang="tr-TR" b="1" dirty="0" smtClean="0">
              <a:cs typeface="Arial" pitchFamily="34" charset="0"/>
            </a:endParaRPr>
          </a:p>
          <a:p>
            <a:pPr algn="just"/>
            <a:r>
              <a:rPr lang="tr-TR" b="1" dirty="0" smtClean="0">
                <a:cs typeface="Arial" pitchFamily="34" charset="0"/>
              </a:rPr>
              <a:t>		</a:t>
            </a:r>
            <a:endParaRPr lang="tr-TR" dirty="0"/>
          </a:p>
        </p:txBody>
      </p:sp>
      <p:cxnSp>
        <p:nvCxnSpPr>
          <p:cNvPr id="25" name="24 Düz Bağlayıcı"/>
          <p:cNvCxnSpPr/>
          <p:nvPr/>
        </p:nvCxnSpPr>
        <p:spPr>
          <a:xfrm>
            <a:off x="795685" y="6884714"/>
            <a:ext cx="144016" cy="98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30 Düz Bağlayıcı"/>
          <p:cNvCxnSpPr/>
          <p:nvPr/>
        </p:nvCxnSpPr>
        <p:spPr>
          <a:xfrm>
            <a:off x="6056872" y="5863624"/>
            <a:ext cx="144016" cy="9880"/>
          </a:xfrm>
          <a:prstGeom prst="line">
            <a:avLst/>
          </a:prstGeom>
        </p:spPr>
        <p:style>
          <a:lnRef idx="1">
            <a:schemeClr val="accent1"/>
          </a:lnRef>
          <a:fillRef idx="0">
            <a:schemeClr val="accent1"/>
          </a:fillRef>
          <a:effectRef idx="0">
            <a:schemeClr val="accent1"/>
          </a:effectRef>
          <a:fontRef idx="minor">
            <a:schemeClr val="tx1"/>
          </a:fontRef>
        </p:style>
      </p:cxnSp>
      <p:sp>
        <p:nvSpPr>
          <p:cNvPr id="15" name="14 Dikdörtgen"/>
          <p:cNvSpPr/>
          <p:nvPr/>
        </p:nvSpPr>
        <p:spPr>
          <a:xfrm>
            <a:off x="467544" y="1988840"/>
            <a:ext cx="8064896" cy="369332"/>
          </a:xfrm>
          <a:prstGeom prst="rect">
            <a:avLst/>
          </a:prstGeom>
        </p:spPr>
        <p:txBody>
          <a:bodyPr wrap="square">
            <a:spAutoFit/>
          </a:bodyPr>
          <a:lstStyle/>
          <a:p>
            <a:pPr marL="531813" indent="-531813"/>
            <a:r>
              <a:rPr lang="tr-TR" b="1" dirty="0" smtClean="0">
                <a:ea typeface="Times New Roman" pitchFamily="18" charset="0"/>
                <a:cs typeface="Arial" pitchFamily="34" charset="0"/>
              </a:rPr>
              <a:t>6 ) </a:t>
            </a:r>
            <a:r>
              <a:rPr lang="tr-TR" dirty="0" smtClean="0">
                <a:ea typeface="Times New Roman" pitchFamily="18" charset="0"/>
                <a:cs typeface="Arial" pitchFamily="34" charset="0"/>
              </a:rPr>
              <a:t>x</a:t>
            </a:r>
            <a:r>
              <a:rPr lang="tr-TR" baseline="-25000" dirty="0" smtClean="0">
                <a:ea typeface="Times New Roman" pitchFamily="18" charset="0"/>
                <a:cs typeface="Arial" pitchFamily="34" charset="0"/>
              </a:rPr>
              <a:t>7  </a:t>
            </a:r>
            <a:r>
              <a:rPr lang="tr-TR" dirty="0" smtClean="0">
                <a:ea typeface="Times New Roman" pitchFamily="18" charset="0"/>
                <a:cs typeface="Arial" pitchFamily="34" charset="0"/>
              </a:rPr>
              <a:t>-</a:t>
            </a:r>
            <a:r>
              <a:rPr lang="tr-TR" baseline="-25000" dirty="0" smtClean="0">
                <a:ea typeface="Times New Roman" pitchFamily="18" charset="0"/>
                <a:cs typeface="Arial" pitchFamily="34" charset="0"/>
              </a:rPr>
              <a:t> </a:t>
            </a:r>
            <a:r>
              <a:rPr lang="tr-TR" dirty="0" smtClean="0">
                <a:ea typeface="Times New Roman" pitchFamily="18" charset="0"/>
                <a:cs typeface="Arial" pitchFamily="34" charset="0"/>
              </a:rPr>
              <a:t>0.023 x</a:t>
            </a:r>
            <a:r>
              <a:rPr lang="tr-TR" baseline="-25000" dirty="0" smtClean="0">
                <a:ea typeface="Times New Roman" pitchFamily="18" charset="0"/>
                <a:cs typeface="Arial" pitchFamily="34" charset="0"/>
              </a:rPr>
              <a:t>3</a:t>
            </a:r>
            <a:r>
              <a:rPr lang="tr-TR" dirty="0" smtClean="0">
                <a:ea typeface="Times New Roman" pitchFamily="18" charset="0"/>
                <a:cs typeface="Arial" pitchFamily="34" charset="0"/>
              </a:rPr>
              <a:t> -0.010x</a:t>
            </a:r>
            <a:r>
              <a:rPr lang="tr-TR" baseline="-25000" dirty="0" smtClean="0">
                <a:ea typeface="Times New Roman" pitchFamily="18" charset="0"/>
                <a:cs typeface="Arial" pitchFamily="34" charset="0"/>
              </a:rPr>
              <a:t>4</a:t>
            </a:r>
            <a:r>
              <a:rPr lang="tr-TR" dirty="0" smtClean="0">
                <a:ea typeface="Times New Roman" pitchFamily="18" charset="0"/>
                <a:cs typeface="Arial" pitchFamily="34" charset="0"/>
                <a:sym typeface="Symbol"/>
              </a:rPr>
              <a:t> 14.80 m </a:t>
            </a:r>
            <a:endParaRPr lang="tr-TR" baseline="-25000" dirty="0" smtClean="0">
              <a:ea typeface="Times New Roman" pitchFamily="18" charset="0"/>
              <a:cs typeface="Arial" pitchFamily="34" charset="0"/>
            </a:endParaRPr>
          </a:p>
        </p:txBody>
      </p:sp>
      <p:sp>
        <p:nvSpPr>
          <p:cNvPr id="16" name="15 Dikdörtgen"/>
          <p:cNvSpPr/>
          <p:nvPr/>
        </p:nvSpPr>
        <p:spPr>
          <a:xfrm>
            <a:off x="467544" y="1556792"/>
            <a:ext cx="2146806" cy="369332"/>
          </a:xfrm>
          <a:prstGeom prst="rect">
            <a:avLst/>
          </a:prstGeom>
        </p:spPr>
        <p:txBody>
          <a:bodyPr wrap="none">
            <a:spAutoFit/>
          </a:bodyPr>
          <a:lstStyle/>
          <a:p>
            <a:pPr marL="531813" indent="-531813"/>
            <a:r>
              <a:rPr lang="tr-TR" u="sng" dirty="0" smtClean="0">
                <a:cs typeface="Arial" pitchFamily="34" charset="0"/>
              </a:rPr>
              <a:t>A – B boru bölümü</a:t>
            </a:r>
            <a:r>
              <a:rPr lang="tr-TR" dirty="0" smtClean="0">
                <a:cs typeface="Arial" pitchFamily="34" charset="0"/>
              </a:rPr>
              <a:t> </a:t>
            </a:r>
          </a:p>
        </p:txBody>
      </p:sp>
      <p:sp>
        <p:nvSpPr>
          <p:cNvPr id="17" name="16 Dikdörtgen"/>
          <p:cNvSpPr/>
          <p:nvPr/>
        </p:nvSpPr>
        <p:spPr>
          <a:xfrm>
            <a:off x="448403" y="4653136"/>
            <a:ext cx="2035365" cy="369332"/>
          </a:xfrm>
          <a:prstGeom prst="rect">
            <a:avLst/>
          </a:prstGeom>
        </p:spPr>
        <p:txBody>
          <a:bodyPr wrap="none">
            <a:spAutoFit/>
          </a:bodyPr>
          <a:lstStyle/>
          <a:p>
            <a:pPr marL="531813" indent="-531813"/>
            <a:r>
              <a:rPr lang="tr-TR" b="1" dirty="0" smtClean="0">
                <a:cs typeface="Arial" pitchFamily="34" charset="0"/>
              </a:rPr>
              <a:t>d) </a:t>
            </a:r>
            <a:r>
              <a:rPr lang="tr-TR" b="1" dirty="0" err="1" smtClean="0">
                <a:cs typeface="Arial" pitchFamily="34" charset="0"/>
              </a:rPr>
              <a:t>Winqsb</a:t>
            </a:r>
            <a:r>
              <a:rPr lang="tr-TR" b="1" dirty="0" smtClean="0">
                <a:cs typeface="Arial" pitchFamily="34" charset="0"/>
              </a:rPr>
              <a:t> Çözümü </a:t>
            </a:r>
          </a:p>
        </p:txBody>
      </p:sp>
      <p:sp>
        <p:nvSpPr>
          <p:cNvPr id="10" name="9 Metin kutusu"/>
          <p:cNvSpPr txBox="1"/>
          <p:nvPr/>
        </p:nvSpPr>
        <p:spPr>
          <a:xfrm>
            <a:off x="611560" y="2852936"/>
            <a:ext cx="3645550" cy="1477328"/>
          </a:xfrm>
          <a:prstGeom prst="rect">
            <a:avLst/>
          </a:prstGeom>
          <a:noFill/>
        </p:spPr>
        <p:txBody>
          <a:bodyPr wrap="none" rtlCol="0">
            <a:spAutoFit/>
          </a:bodyPr>
          <a:lstStyle/>
          <a:p>
            <a:r>
              <a:rPr lang="tr-TR" u="sng" dirty="0" smtClean="0"/>
              <a:t>A-C boru bölümü</a:t>
            </a:r>
            <a:endParaRPr lang="tr-TR" dirty="0" smtClean="0"/>
          </a:p>
          <a:p>
            <a:endParaRPr lang="tr-TR" u="sng" dirty="0" smtClean="0"/>
          </a:p>
          <a:p>
            <a:endParaRPr lang="tr-TR" u="sng" dirty="0" smtClean="0"/>
          </a:p>
          <a:p>
            <a:endParaRPr lang="tr-TR" u="sng" dirty="0" smtClean="0"/>
          </a:p>
          <a:p>
            <a:r>
              <a:rPr lang="tr-TR" b="1" dirty="0" smtClean="0">
                <a:ea typeface="Times New Roman" pitchFamily="18" charset="0"/>
                <a:cs typeface="Arial" pitchFamily="34" charset="0"/>
              </a:rPr>
              <a:t>7)</a:t>
            </a:r>
            <a:r>
              <a:rPr lang="tr-TR" dirty="0" smtClean="0">
                <a:ea typeface="Times New Roman" pitchFamily="18" charset="0"/>
                <a:cs typeface="Arial" pitchFamily="34" charset="0"/>
              </a:rPr>
              <a:t> x</a:t>
            </a:r>
            <a:r>
              <a:rPr lang="tr-TR" baseline="-25000" dirty="0" smtClean="0">
                <a:ea typeface="Times New Roman" pitchFamily="18" charset="0"/>
                <a:cs typeface="Arial" pitchFamily="34" charset="0"/>
              </a:rPr>
              <a:t>7  </a:t>
            </a:r>
            <a:r>
              <a:rPr lang="tr-TR" dirty="0" smtClean="0">
                <a:ea typeface="Times New Roman" pitchFamily="18" charset="0"/>
                <a:cs typeface="Arial" pitchFamily="34" charset="0"/>
              </a:rPr>
              <a:t>-</a:t>
            </a:r>
            <a:r>
              <a:rPr lang="tr-TR" baseline="-25000" dirty="0" smtClean="0">
                <a:ea typeface="Times New Roman" pitchFamily="18" charset="0"/>
                <a:cs typeface="Arial" pitchFamily="34" charset="0"/>
              </a:rPr>
              <a:t> </a:t>
            </a:r>
            <a:r>
              <a:rPr lang="tr-TR" dirty="0" smtClean="0">
                <a:ea typeface="Times New Roman" pitchFamily="18" charset="0"/>
                <a:cs typeface="Arial" pitchFamily="34" charset="0"/>
              </a:rPr>
              <a:t>0.023 x</a:t>
            </a:r>
            <a:r>
              <a:rPr lang="tr-TR" baseline="-25000" dirty="0" smtClean="0">
                <a:ea typeface="Times New Roman" pitchFamily="18" charset="0"/>
                <a:cs typeface="Arial" pitchFamily="34" charset="0"/>
              </a:rPr>
              <a:t>5</a:t>
            </a:r>
            <a:r>
              <a:rPr lang="tr-TR" dirty="0" smtClean="0">
                <a:ea typeface="Times New Roman" pitchFamily="18" charset="0"/>
                <a:cs typeface="Arial" pitchFamily="34" charset="0"/>
              </a:rPr>
              <a:t> -0.010x</a:t>
            </a:r>
            <a:r>
              <a:rPr lang="tr-TR" baseline="-25000" dirty="0" smtClean="0">
                <a:ea typeface="Times New Roman" pitchFamily="18" charset="0"/>
                <a:cs typeface="Arial" pitchFamily="34" charset="0"/>
              </a:rPr>
              <a:t>6</a:t>
            </a:r>
            <a:r>
              <a:rPr lang="tr-TR" dirty="0" smtClean="0">
                <a:ea typeface="Times New Roman" pitchFamily="18" charset="0"/>
                <a:cs typeface="Arial" pitchFamily="34" charset="0"/>
                <a:sym typeface="Symbol"/>
              </a:rPr>
              <a:t> 14.80 m</a:t>
            </a:r>
            <a:endParaRPr lang="tr-TR" u="sng" dirty="0"/>
          </a:p>
        </p:txBody>
      </p:sp>
      <p:graphicFrame>
        <p:nvGraphicFramePr>
          <p:cNvPr id="185345" name="Object 1"/>
          <p:cNvGraphicFramePr>
            <a:graphicFrameLocks noChangeAspect="1"/>
          </p:cNvGraphicFramePr>
          <p:nvPr/>
        </p:nvGraphicFramePr>
        <p:xfrm>
          <a:off x="467544" y="3356992"/>
          <a:ext cx="3584575" cy="503238"/>
        </p:xfrm>
        <a:graphic>
          <a:graphicData uri="http://schemas.openxmlformats.org/presentationml/2006/ole">
            <mc:AlternateContent xmlns:mc="http://schemas.openxmlformats.org/markup-compatibility/2006">
              <mc:Choice xmlns:v="urn:schemas-microsoft-com:vml" Requires="v">
                <p:oleObj spid="_x0000_s185359" name="Denklem" r:id="rId3" imgW="1815840" imgH="241200" progId="Equation.3">
                  <p:embed/>
                </p:oleObj>
              </mc:Choice>
              <mc:Fallback>
                <p:oleObj name="Denklem" r:id="rId3" imgW="1815840" imgH="241200" progId="Equation.3">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3356992"/>
                        <a:ext cx="3584575" cy="503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11 Metin kutusu"/>
          <p:cNvSpPr txBox="1"/>
          <p:nvPr/>
        </p:nvSpPr>
        <p:spPr>
          <a:xfrm>
            <a:off x="539552" y="5085184"/>
            <a:ext cx="4993739" cy="1338828"/>
          </a:xfrm>
          <a:prstGeom prst="rect">
            <a:avLst/>
          </a:prstGeom>
          <a:noFill/>
        </p:spPr>
        <p:txBody>
          <a:bodyPr wrap="none" rtlCol="0">
            <a:spAutoFit/>
          </a:bodyPr>
          <a:lstStyle/>
          <a:p>
            <a:r>
              <a:rPr lang="tr-TR" dirty="0" smtClean="0"/>
              <a:t>P-B hattı 63 mm PVC</a:t>
            </a:r>
            <a:br>
              <a:rPr lang="tr-TR" dirty="0" smtClean="0"/>
            </a:br>
            <a:r>
              <a:rPr lang="tr-TR" dirty="0" smtClean="0"/>
              <a:t>A-C hattı 75 mm PVC borularından oluşacaktır.</a:t>
            </a:r>
            <a:br>
              <a:rPr lang="tr-TR" dirty="0" smtClean="0"/>
            </a:br>
            <a:r>
              <a:rPr lang="tr-TR" dirty="0" smtClean="0">
                <a:ea typeface="Times New Roman" pitchFamily="18" charset="0"/>
                <a:cs typeface="Arial" pitchFamily="34" charset="0"/>
              </a:rPr>
              <a:t> </a:t>
            </a:r>
            <a:r>
              <a:rPr lang="tr-TR" sz="2100" dirty="0" smtClean="0">
                <a:ea typeface="Times New Roman" pitchFamily="18" charset="0"/>
                <a:cs typeface="Arial" pitchFamily="34" charset="0"/>
              </a:rPr>
              <a:t>X</a:t>
            </a:r>
            <a:r>
              <a:rPr lang="tr-TR" sz="2100" baseline="-25000" dirty="0" smtClean="0">
                <a:ea typeface="Times New Roman" pitchFamily="18" charset="0"/>
                <a:cs typeface="Arial" pitchFamily="34" charset="0"/>
              </a:rPr>
              <a:t>7 </a:t>
            </a:r>
            <a:r>
              <a:rPr lang="tr-TR" sz="2400" dirty="0" smtClean="0"/>
              <a:t>= </a:t>
            </a:r>
            <a:r>
              <a:rPr lang="tr-TR" sz="2000" dirty="0" smtClean="0"/>
              <a:t>16.75 m </a:t>
            </a:r>
            <a:br>
              <a:rPr lang="tr-TR" sz="2000" dirty="0" smtClean="0"/>
            </a:br>
            <a:r>
              <a:rPr lang="tr-TR" sz="2000" dirty="0" smtClean="0"/>
              <a:t>Maliyet = 2312,00 TL </a:t>
            </a:r>
            <a:endParaRPr lang="tr-TR" sz="21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51520" y="1193690"/>
            <a:ext cx="8892480" cy="59554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C00000"/>
                </a:solidFill>
                <a:effectLst/>
                <a:cs typeface="Arial" pitchFamily="34" charset="0"/>
              </a:rPr>
              <a:t>KAYNAK ARAŞTIRMASI</a:t>
            </a:r>
          </a:p>
          <a:p>
            <a:pPr marL="457200" marR="0" lvl="0" indent="-457200" algn="just" defTabSz="914400" rtl="0" eaLnBrk="0" fontAlgn="base" latinLnBrk="0" hangingPunct="0">
              <a:lnSpc>
                <a:spcPct val="100000"/>
              </a:lnSpc>
              <a:spcBef>
                <a:spcPct val="0"/>
              </a:spcBef>
              <a:spcAft>
                <a:spcPct val="0"/>
              </a:spcAft>
              <a:buClrTx/>
              <a:buSzTx/>
              <a:tabLst/>
            </a:pPr>
            <a:endParaRPr lang="tr-TR" sz="2000" b="1" dirty="0">
              <a:cs typeface="Arial" pitchFamily="34" charset="0"/>
            </a:endParaRPr>
          </a:p>
          <a:p>
            <a:r>
              <a:rPr lang="tr-TR" sz="2000" b="1" dirty="0">
                <a:solidFill>
                  <a:srgbClr val="C00000"/>
                </a:solidFill>
              </a:rPr>
              <a:t>3. TOPOGRAFYA </a:t>
            </a:r>
            <a:r>
              <a:rPr lang="tr-TR" sz="2000" b="1" dirty="0" smtClean="0">
                <a:solidFill>
                  <a:srgbClr val="C00000"/>
                </a:solidFill>
              </a:rPr>
              <a:t>ÖZELLİKLERİ</a:t>
            </a:r>
            <a:endParaRPr lang="tr-TR" sz="2000" dirty="0"/>
          </a:p>
          <a:p>
            <a:pPr algn="just"/>
            <a:r>
              <a:rPr lang="tr-TR" sz="2000" dirty="0" smtClean="0"/>
              <a:t>	 </a:t>
            </a:r>
            <a:r>
              <a:rPr lang="tr-TR" sz="1700" dirty="0" smtClean="0"/>
              <a:t>Ekli planlama haritasından izleneceği gibi, proje alanında ortalama eğim kuzey-güney doğrultusunda % 3.2, doğu-batı doğrultusunda ise arazi eğimsiz olarak değerlendirecek kadar düzdür. </a:t>
            </a:r>
            <a:endParaRPr lang="tr-TR" sz="1700" dirty="0"/>
          </a:p>
          <a:p>
            <a:r>
              <a:rPr lang="tr-TR" sz="2000" b="1" dirty="0">
                <a:solidFill>
                  <a:srgbClr val="C00000"/>
                </a:solidFill>
              </a:rPr>
              <a:t>4. BİTKİ </a:t>
            </a:r>
            <a:r>
              <a:rPr lang="tr-TR" sz="2000" b="1" dirty="0" smtClean="0">
                <a:solidFill>
                  <a:srgbClr val="C00000"/>
                </a:solidFill>
              </a:rPr>
              <a:t>ÖZELLİKLERİ</a:t>
            </a:r>
            <a:endParaRPr lang="tr-TR" sz="2000" dirty="0"/>
          </a:p>
          <a:p>
            <a:pPr algn="just"/>
            <a:r>
              <a:rPr lang="tr-TR" sz="2000" dirty="0"/>
              <a:t>	</a:t>
            </a:r>
            <a:r>
              <a:rPr lang="tr-TR" sz="2000" dirty="0" smtClean="0"/>
              <a:t> </a:t>
            </a:r>
            <a:r>
              <a:rPr lang="tr-TR" sz="1700" dirty="0" smtClean="0"/>
              <a:t>Proje alanındaki elma ağaçları yeni dikilmiştir. Ağaçların dikim aralıkları, sıra arası 5 m, sıra üzerinde ağaç arası 4 m olmak üzere 5 x 4 </a:t>
            </a:r>
            <a:r>
              <a:rPr lang="tr-TR" sz="1700" dirty="0" err="1" smtClean="0"/>
              <a:t>m’dir</a:t>
            </a:r>
            <a:r>
              <a:rPr lang="tr-TR" sz="1700" dirty="0" smtClean="0"/>
              <a:t>.</a:t>
            </a:r>
          </a:p>
          <a:p>
            <a:pPr algn="just"/>
            <a:r>
              <a:rPr lang="tr-TR" sz="1700" dirty="0" smtClean="0"/>
              <a:t>	Ağaç sıraları, doğu-batı yönündedir.</a:t>
            </a:r>
            <a:r>
              <a:rPr lang="tr-TR" sz="2000" dirty="0" smtClean="0"/>
              <a:t>	</a:t>
            </a:r>
            <a:endParaRPr lang="tr-TR" sz="2000" dirty="0"/>
          </a:p>
          <a:p>
            <a:r>
              <a:rPr lang="tr-TR" sz="2000" b="1" dirty="0">
                <a:solidFill>
                  <a:srgbClr val="C00000"/>
                </a:solidFill>
              </a:rPr>
              <a:t>5. SU KAYNAĞI </a:t>
            </a:r>
            <a:r>
              <a:rPr lang="tr-TR" sz="2000" b="1" dirty="0" smtClean="0">
                <a:solidFill>
                  <a:srgbClr val="C00000"/>
                </a:solidFill>
              </a:rPr>
              <a:t>ÖZELLİKLERİ</a:t>
            </a:r>
            <a:endParaRPr lang="tr-TR" sz="2000" dirty="0">
              <a:solidFill>
                <a:srgbClr val="C00000"/>
              </a:solidFill>
            </a:endParaRPr>
          </a:p>
          <a:p>
            <a:pPr algn="just"/>
            <a:r>
              <a:rPr lang="tr-TR" sz="2000" dirty="0" smtClean="0"/>
              <a:t>	 </a:t>
            </a:r>
            <a:r>
              <a:rPr lang="tr-TR" dirty="0" smtClean="0"/>
              <a:t>Proje alanına 800 m kadar uzakta, çiftçinin kendi arazisi içerisinde bir pınar bulunmaktadır. Çiftçi kendi olanaklarıyla gömülü bir boru hattı döşeyerek pınarın suyunu proje alanına kadar getirmiş durumdadır. Pınar ile proje alanı arasındaki yükseklik farkı gerekli sistem basıncını sağlamak için yeterli değildir. Suyun ölçülen debisi 2 L/</a:t>
            </a:r>
            <a:r>
              <a:rPr lang="tr-TR" dirty="0" err="1" smtClean="0"/>
              <a:t>s’dir</a:t>
            </a:r>
            <a:r>
              <a:rPr lang="tr-TR" dirty="0" smtClean="0"/>
              <a:t>. Çiftçi bu suyu fidanların altına açtığı çanaklara vererek fidanların tutmasını sağlamaya çalışmaktadır. Çiftçi, bahçenin başına bir su deposu yapılmasını ve bahçeye damla sulama sisteminin kurulmasını istemektedir.</a:t>
            </a:r>
            <a:r>
              <a:rPr lang="tr-TR" sz="2000" dirty="0" smtClean="0"/>
              <a:t>	</a:t>
            </a:r>
            <a:endParaRPr lang="tr-TR" sz="2000" dirty="0"/>
          </a:p>
          <a:p>
            <a:pPr marL="0" marR="0" lvl="0" indent="0" algn="just" defTabSz="914400" rtl="0" eaLnBrk="0" fontAlgn="base" latinLnBrk="0" hangingPunct="0">
              <a:lnSpc>
                <a:spcPct val="100000"/>
              </a:lnSpc>
              <a:spcBef>
                <a:spcPct val="0"/>
              </a:spcBef>
              <a:spcAft>
                <a:spcPct val="0"/>
              </a:spcAft>
              <a:buClrTx/>
              <a:buSzTx/>
              <a:buFontTx/>
              <a:buNone/>
              <a:tabLst/>
            </a:pPr>
            <a:endParaRPr kumimoji="0" lang="tr-TR" sz="1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win1.bmp.jpg"/>
          <p:cNvPicPr>
            <a:picLocks noChangeAspect="1"/>
          </p:cNvPicPr>
          <p:nvPr/>
        </p:nvPicPr>
        <p:blipFill>
          <a:blip r:embed="rId2" cstate="print"/>
          <a:stretch>
            <a:fillRect/>
          </a:stretch>
        </p:blipFill>
        <p:spPr>
          <a:xfrm>
            <a:off x="-396552" y="0"/>
            <a:ext cx="9793088" cy="6858000"/>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Resim" descr="win2.bmp.jpg"/>
          <p:cNvPicPr>
            <a:picLocks noChangeAspect="1"/>
          </p:cNvPicPr>
          <p:nvPr/>
        </p:nvPicPr>
        <p:blipFill>
          <a:blip r:embed="rId2" cstate="print"/>
          <a:stretch>
            <a:fillRect/>
          </a:stretch>
        </p:blipFill>
        <p:spPr>
          <a:xfrm>
            <a:off x="-972616" y="0"/>
            <a:ext cx="11233248" cy="7029400"/>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647056" y="404664"/>
            <a:ext cx="8496944" cy="6186309"/>
          </a:xfrm>
          <a:prstGeom prst="rect">
            <a:avLst/>
          </a:prstGeom>
        </p:spPr>
        <p:txBody>
          <a:bodyPr wrap="square">
            <a:spAutoFit/>
          </a:bodyPr>
          <a:lstStyle/>
          <a:p>
            <a:r>
              <a:rPr lang="tr-TR" b="1" dirty="0" smtClean="0">
                <a:solidFill>
                  <a:srgbClr val="C00000"/>
                </a:solidFill>
                <a:ea typeface="Times New Roman" pitchFamily="18" charset="0"/>
                <a:cs typeface="Arial" pitchFamily="34" charset="0"/>
              </a:rPr>
              <a:t>9. AŞAMA : Kontrol Birimi Seçimi </a:t>
            </a:r>
          </a:p>
          <a:p>
            <a:pPr marL="531813" indent="-531813"/>
            <a:endParaRPr lang="tr-TR" b="1" dirty="0" smtClean="0">
              <a:cs typeface="Arial" pitchFamily="34" charset="0"/>
            </a:endParaRPr>
          </a:p>
          <a:p>
            <a:pPr marL="531813" indent="-531813"/>
            <a:r>
              <a:rPr lang="tr-TR" b="1" dirty="0" smtClean="0">
                <a:cs typeface="Arial" pitchFamily="34" charset="0"/>
              </a:rPr>
              <a:t>a) Kontrol birimi unsurları </a:t>
            </a:r>
          </a:p>
          <a:p>
            <a:pPr marL="531813" indent="-531813"/>
            <a:endParaRPr lang="tr-TR" dirty="0" smtClean="0">
              <a:cs typeface="Arial" pitchFamily="34" charset="0"/>
            </a:endParaRPr>
          </a:p>
          <a:p>
            <a:pPr indent="177800"/>
            <a:r>
              <a:rPr lang="tr-TR" dirty="0" smtClean="0">
                <a:cs typeface="Arial" pitchFamily="34" charset="0"/>
              </a:rPr>
              <a:t>Su depodan kuyudan alındığı için su içerisinde kum olmayacağında </a:t>
            </a:r>
            <a:r>
              <a:rPr lang="tr-TR" dirty="0" err="1" smtClean="0">
                <a:cs typeface="Arial" pitchFamily="34" charset="0"/>
              </a:rPr>
              <a:t>hidrosiklona</a:t>
            </a:r>
            <a:r>
              <a:rPr lang="tr-TR" dirty="0" smtClean="0">
                <a:cs typeface="Arial" pitchFamily="34" charset="0"/>
              </a:rPr>
              <a:t> ihtiyaç bulunmamaktadır. </a:t>
            </a:r>
          </a:p>
          <a:p>
            <a:pPr indent="177800"/>
            <a:endParaRPr lang="tr-TR" dirty="0" smtClean="0">
              <a:cs typeface="Arial" pitchFamily="34" charset="0"/>
            </a:endParaRPr>
          </a:p>
          <a:p>
            <a:pPr indent="177800" algn="just"/>
            <a:r>
              <a:rPr lang="tr-TR" dirty="0" smtClean="0">
                <a:cs typeface="Arial" pitchFamily="34" charset="0"/>
              </a:rPr>
              <a:t>Proje alanında eğim farklılığı olmadığından basınç regülatörüne ihtiyaç bulunmamaktadır. </a:t>
            </a:r>
          </a:p>
          <a:p>
            <a:pPr indent="177800"/>
            <a:endParaRPr lang="tr-TR" dirty="0" smtClean="0">
              <a:cs typeface="Arial" pitchFamily="34" charset="0"/>
            </a:endParaRPr>
          </a:p>
          <a:p>
            <a:pPr indent="177800"/>
            <a:r>
              <a:rPr lang="tr-TR" dirty="0" smtClean="0">
                <a:cs typeface="Arial" pitchFamily="34" charset="0"/>
              </a:rPr>
              <a:t>Kontrol birimi sırasıyla kum-çakıl filtre tankı ,gübre tankı ve elek filtreden  oluşacaktır. </a:t>
            </a:r>
          </a:p>
          <a:p>
            <a:pPr indent="177800"/>
            <a:endParaRPr lang="tr-TR" dirty="0" smtClean="0">
              <a:cs typeface="Arial" pitchFamily="34" charset="0"/>
            </a:endParaRPr>
          </a:p>
          <a:p>
            <a:pPr indent="177800"/>
            <a:r>
              <a:rPr lang="tr-TR" b="1" dirty="0" smtClean="0">
                <a:cs typeface="Arial" pitchFamily="34" charset="0"/>
              </a:rPr>
              <a:t>b) Gübre tankı hacmi </a:t>
            </a:r>
          </a:p>
          <a:p>
            <a:pPr indent="177800"/>
            <a:r>
              <a:rPr lang="tr-TR" b="1" dirty="0" smtClean="0">
                <a:cs typeface="Arial" pitchFamily="34" charset="0"/>
              </a:rPr>
              <a:t>                          </a:t>
            </a:r>
            <a:r>
              <a:rPr lang="tr-TR" dirty="0" smtClean="0">
                <a:cs typeface="Arial" pitchFamily="34" charset="0"/>
              </a:rPr>
              <a:t>V = Gübre tankı hacmi, L</a:t>
            </a:r>
          </a:p>
          <a:p>
            <a:pPr indent="177800"/>
            <a:r>
              <a:rPr lang="tr-TR" dirty="0" smtClean="0">
                <a:cs typeface="Arial" pitchFamily="34" charset="0"/>
              </a:rPr>
              <a:t>		A = Alan, da</a:t>
            </a:r>
          </a:p>
          <a:p>
            <a:pPr indent="177800"/>
            <a:r>
              <a:rPr lang="tr-TR" dirty="0" smtClean="0">
                <a:cs typeface="Arial" pitchFamily="34" charset="0"/>
              </a:rPr>
              <a:t>		F = Her sulamada verilecek gübre miktarı kg/da</a:t>
            </a:r>
          </a:p>
          <a:p>
            <a:pPr indent="177800"/>
            <a:r>
              <a:rPr lang="tr-TR" dirty="0" smtClean="0">
                <a:cs typeface="Arial" pitchFamily="34" charset="0"/>
              </a:rPr>
              <a:t>		C = 0.5 kg/L</a:t>
            </a:r>
          </a:p>
          <a:p>
            <a:pPr indent="177800"/>
            <a:r>
              <a:rPr lang="tr-TR" dirty="0" smtClean="0">
                <a:cs typeface="Arial" pitchFamily="34" charset="0"/>
              </a:rPr>
              <a:t>			</a:t>
            </a:r>
          </a:p>
          <a:p>
            <a:endParaRPr lang="tr-TR" dirty="0" smtClean="0">
              <a:sym typeface="Symbol"/>
            </a:endParaRPr>
          </a:p>
          <a:p>
            <a:endParaRPr lang="tr-TR" dirty="0" smtClean="0">
              <a:sym typeface="Symbol"/>
            </a:endParaRPr>
          </a:p>
          <a:p>
            <a:endParaRPr lang="tr-TR" dirty="0"/>
          </a:p>
        </p:txBody>
      </p:sp>
      <p:sp>
        <p:nvSpPr>
          <p:cNvPr id="3" name="2 Dikdörtgen"/>
          <p:cNvSpPr/>
          <p:nvPr/>
        </p:nvSpPr>
        <p:spPr>
          <a:xfrm>
            <a:off x="827584" y="476672"/>
            <a:ext cx="7992888" cy="2585323"/>
          </a:xfrm>
          <a:prstGeom prst="rect">
            <a:avLst/>
          </a:prstGeom>
        </p:spPr>
        <p:txBody>
          <a:bodyPr wrap="square">
            <a:spAutoFit/>
          </a:bodyPr>
          <a:lstStyle/>
          <a:p>
            <a:pPr algn="just"/>
            <a:endParaRPr lang="tr-TR" b="1" dirty="0" smtClean="0">
              <a:cs typeface="Arial" pitchFamily="34" charset="0"/>
            </a:endParaRPr>
          </a:p>
          <a:p>
            <a:pPr algn="just"/>
            <a:r>
              <a:rPr lang="tr-TR" b="1" dirty="0" smtClean="0">
                <a:cs typeface="Arial" pitchFamily="34" charset="0"/>
              </a:rPr>
              <a:t>	</a:t>
            </a:r>
          </a:p>
          <a:p>
            <a:pPr algn="just"/>
            <a:endParaRPr lang="tr-TR" b="1" dirty="0" smtClean="0">
              <a:cs typeface="Arial" pitchFamily="34" charset="0"/>
            </a:endParaRPr>
          </a:p>
          <a:p>
            <a:pPr algn="just"/>
            <a:endParaRPr lang="tr-TR" b="1" dirty="0" smtClean="0">
              <a:cs typeface="Arial" pitchFamily="34" charset="0"/>
            </a:endParaRPr>
          </a:p>
          <a:p>
            <a:pPr algn="just"/>
            <a:r>
              <a:rPr lang="tr-TR" b="1" dirty="0" smtClean="0">
                <a:cs typeface="Arial" pitchFamily="34" charset="0"/>
              </a:rPr>
              <a:t>	</a:t>
            </a:r>
          </a:p>
          <a:p>
            <a:pPr algn="just"/>
            <a:r>
              <a:rPr lang="tr-TR" b="1" dirty="0" smtClean="0">
                <a:cs typeface="Arial" pitchFamily="34" charset="0"/>
              </a:rPr>
              <a:t>	</a:t>
            </a:r>
            <a:endParaRPr lang="tr-TR" dirty="0" smtClean="0">
              <a:cs typeface="Arial" pitchFamily="34" charset="0"/>
            </a:endParaRPr>
          </a:p>
          <a:p>
            <a:pPr algn="just"/>
            <a:endParaRPr lang="tr-TR" dirty="0" smtClean="0">
              <a:cs typeface="Arial" pitchFamily="34" charset="0"/>
            </a:endParaRPr>
          </a:p>
          <a:p>
            <a:pPr algn="just"/>
            <a:endParaRPr lang="tr-TR" b="1" dirty="0" smtClean="0">
              <a:cs typeface="Arial" pitchFamily="34" charset="0"/>
            </a:endParaRPr>
          </a:p>
          <a:p>
            <a:pPr algn="just"/>
            <a:r>
              <a:rPr lang="tr-TR" b="1" dirty="0" smtClean="0">
                <a:cs typeface="Arial" pitchFamily="34" charset="0"/>
              </a:rPr>
              <a:t>		</a:t>
            </a:r>
            <a:endParaRPr lang="tr-TR" dirty="0"/>
          </a:p>
        </p:txBody>
      </p:sp>
      <p:cxnSp>
        <p:nvCxnSpPr>
          <p:cNvPr id="25" name="24 Düz Bağlayıcı"/>
          <p:cNvCxnSpPr/>
          <p:nvPr/>
        </p:nvCxnSpPr>
        <p:spPr>
          <a:xfrm>
            <a:off x="795685" y="6884714"/>
            <a:ext cx="144016" cy="988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52578" name="Object 2"/>
          <p:cNvGraphicFramePr>
            <a:graphicFrameLocks noChangeAspect="1"/>
          </p:cNvGraphicFramePr>
          <p:nvPr/>
        </p:nvGraphicFramePr>
        <p:xfrm>
          <a:off x="971600" y="4293096"/>
          <a:ext cx="1277938" cy="819150"/>
        </p:xfrm>
        <a:graphic>
          <a:graphicData uri="http://schemas.openxmlformats.org/presentationml/2006/ole">
            <mc:AlternateContent xmlns:mc="http://schemas.openxmlformats.org/markup-compatibility/2006">
              <mc:Choice xmlns:v="urn:schemas-microsoft-com:vml" Requires="v">
                <p:oleObj spid="_x0000_s152606" name="Denklem" r:id="rId3" imgW="647640" imgH="393480" progId="Equation.3">
                  <p:embed/>
                </p:oleObj>
              </mc:Choice>
              <mc:Fallback>
                <p:oleObj name="Denklem" r:id="rId3" imgW="647640" imgH="3934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4293096"/>
                        <a:ext cx="1277938" cy="819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2579" name="Object 3"/>
          <p:cNvGraphicFramePr>
            <a:graphicFrameLocks noChangeAspect="1"/>
          </p:cNvGraphicFramePr>
          <p:nvPr/>
        </p:nvGraphicFramePr>
        <p:xfrm>
          <a:off x="1834703" y="5516563"/>
          <a:ext cx="2881313" cy="819150"/>
        </p:xfrm>
        <a:graphic>
          <a:graphicData uri="http://schemas.openxmlformats.org/presentationml/2006/ole">
            <mc:AlternateContent xmlns:mc="http://schemas.openxmlformats.org/markup-compatibility/2006">
              <mc:Choice xmlns:v="urn:schemas-microsoft-com:vml" Requires="v">
                <p:oleObj spid="_x0000_s152607" name="Denklem" r:id="rId5" imgW="1460160" imgH="393480" progId="Equation.3">
                  <p:embed/>
                </p:oleObj>
              </mc:Choice>
              <mc:Fallback>
                <p:oleObj name="Denklem" r:id="rId5" imgW="1460160" imgH="39348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4703" y="5516563"/>
                        <a:ext cx="2881313" cy="819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9 Dikdörtgen"/>
          <p:cNvSpPr/>
          <p:nvPr/>
        </p:nvSpPr>
        <p:spPr>
          <a:xfrm>
            <a:off x="4716016" y="5661248"/>
            <a:ext cx="1224136" cy="461665"/>
          </a:xfrm>
          <a:prstGeom prst="rect">
            <a:avLst/>
          </a:prstGeom>
        </p:spPr>
        <p:txBody>
          <a:bodyPr wrap="square">
            <a:spAutoFit/>
          </a:bodyPr>
          <a:lstStyle/>
          <a:p>
            <a:r>
              <a:rPr lang="tr-TR" sz="2400" dirty="0" smtClean="0">
                <a:cs typeface="Arial" pitchFamily="34" charset="0"/>
                <a:sym typeface="Symbol"/>
              </a:rPr>
              <a:t> 60 L </a:t>
            </a:r>
            <a:endParaRPr lang="tr-TR" sz="24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647056" y="404664"/>
            <a:ext cx="8496944" cy="3970318"/>
          </a:xfrm>
          <a:prstGeom prst="rect">
            <a:avLst/>
          </a:prstGeom>
        </p:spPr>
        <p:txBody>
          <a:bodyPr wrap="square">
            <a:spAutoFit/>
          </a:bodyPr>
          <a:lstStyle/>
          <a:p>
            <a:r>
              <a:rPr lang="tr-TR" b="1" dirty="0" smtClean="0">
                <a:solidFill>
                  <a:srgbClr val="C00000"/>
                </a:solidFill>
                <a:ea typeface="Times New Roman" pitchFamily="18" charset="0"/>
                <a:cs typeface="Arial" pitchFamily="34" charset="0"/>
              </a:rPr>
              <a:t>9. AŞAMA : Kontrol Birimi Seçimi </a:t>
            </a:r>
          </a:p>
          <a:p>
            <a:pPr marL="531813" indent="-531813"/>
            <a:endParaRPr lang="tr-TR" b="1" dirty="0" smtClean="0">
              <a:cs typeface="Arial" pitchFamily="34" charset="0"/>
            </a:endParaRPr>
          </a:p>
          <a:p>
            <a:pPr marL="531813" indent="-531813"/>
            <a:r>
              <a:rPr lang="tr-TR" b="1" dirty="0" smtClean="0">
                <a:cs typeface="Arial" pitchFamily="34" charset="0"/>
              </a:rPr>
              <a:t>c) Elek filtre numarası </a:t>
            </a:r>
          </a:p>
          <a:p>
            <a:pPr marL="531813" indent="-531813"/>
            <a:endParaRPr lang="tr-TR" dirty="0" smtClean="0">
              <a:cs typeface="Arial" pitchFamily="34" charset="0"/>
            </a:endParaRPr>
          </a:p>
          <a:p>
            <a:pPr indent="177800"/>
            <a:r>
              <a:rPr lang="tr-TR" dirty="0" smtClean="0">
                <a:cs typeface="Arial" pitchFamily="34" charset="0"/>
              </a:rPr>
              <a:t>160 mesh </a:t>
            </a:r>
            <a:r>
              <a:rPr lang="tr-TR" dirty="0" err="1" smtClean="0">
                <a:cs typeface="Arial" pitchFamily="34" charset="0"/>
              </a:rPr>
              <a:t>lik</a:t>
            </a:r>
            <a:r>
              <a:rPr lang="tr-TR" dirty="0" smtClean="0">
                <a:cs typeface="Arial" pitchFamily="34" charset="0"/>
              </a:rPr>
              <a:t> filtre kullanılır.</a:t>
            </a:r>
          </a:p>
          <a:p>
            <a:pPr indent="177800"/>
            <a:endParaRPr lang="tr-TR" b="1" dirty="0" smtClean="0">
              <a:cs typeface="Arial" pitchFamily="34" charset="0"/>
            </a:endParaRPr>
          </a:p>
          <a:p>
            <a:r>
              <a:rPr lang="tr-TR" b="1" dirty="0" smtClean="0">
                <a:cs typeface="Arial" pitchFamily="34" charset="0"/>
              </a:rPr>
              <a:t>d) Kontrol birimi unsurlarının özellikleri ve yük kayıpları </a:t>
            </a:r>
          </a:p>
          <a:p>
            <a:pPr indent="177800"/>
            <a:endParaRPr lang="tr-TR" dirty="0" smtClean="0">
              <a:cs typeface="Arial" pitchFamily="34" charset="0"/>
            </a:endParaRPr>
          </a:p>
          <a:p>
            <a:pPr indent="177800"/>
            <a:endParaRPr lang="tr-TR" dirty="0" smtClean="0">
              <a:cs typeface="Arial" pitchFamily="34" charset="0"/>
            </a:endParaRPr>
          </a:p>
          <a:p>
            <a:pPr indent="177800"/>
            <a:endParaRPr lang="tr-TR" dirty="0" smtClean="0">
              <a:cs typeface="Arial" pitchFamily="34" charset="0"/>
            </a:endParaRPr>
          </a:p>
          <a:p>
            <a:pPr indent="177800"/>
            <a:r>
              <a:rPr lang="tr-TR" dirty="0" smtClean="0">
                <a:cs typeface="Arial" pitchFamily="34" charset="0"/>
              </a:rPr>
              <a:t>			</a:t>
            </a:r>
          </a:p>
          <a:p>
            <a:endParaRPr lang="tr-TR" dirty="0" smtClean="0">
              <a:sym typeface="Symbol"/>
            </a:endParaRPr>
          </a:p>
          <a:p>
            <a:endParaRPr lang="tr-TR" dirty="0" smtClean="0">
              <a:sym typeface="Symbol"/>
            </a:endParaRPr>
          </a:p>
          <a:p>
            <a:endParaRPr lang="tr-TR" dirty="0"/>
          </a:p>
        </p:txBody>
      </p:sp>
      <p:sp>
        <p:nvSpPr>
          <p:cNvPr id="3" name="2 Dikdörtgen"/>
          <p:cNvSpPr/>
          <p:nvPr/>
        </p:nvSpPr>
        <p:spPr>
          <a:xfrm>
            <a:off x="827584" y="476672"/>
            <a:ext cx="8064896" cy="2585323"/>
          </a:xfrm>
          <a:prstGeom prst="rect">
            <a:avLst/>
          </a:prstGeom>
        </p:spPr>
        <p:txBody>
          <a:bodyPr wrap="square">
            <a:spAutoFit/>
          </a:bodyPr>
          <a:lstStyle/>
          <a:p>
            <a:pPr algn="just"/>
            <a:endParaRPr lang="tr-TR" b="1" dirty="0" smtClean="0">
              <a:cs typeface="Arial" pitchFamily="34" charset="0"/>
            </a:endParaRPr>
          </a:p>
          <a:p>
            <a:pPr algn="just"/>
            <a:r>
              <a:rPr lang="tr-TR" b="1" dirty="0" smtClean="0">
                <a:cs typeface="Arial" pitchFamily="34" charset="0"/>
              </a:rPr>
              <a:t>	</a:t>
            </a:r>
          </a:p>
          <a:p>
            <a:pPr algn="just"/>
            <a:endParaRPr lang="tr-TR" b="1" dirty="0" smtClean="0">
              <a:cs typeface="Arial" pitchFamily="34" charset="0"/>
            </a:endParaRPr>
          </a:p>
          <a:p>
            <a:pPr algn="just"/>
            <a:endParaRPr lang="tr-TR" b="1" dirty="0" smtClean="0">
              <a:cs typeface="Arial" pitchFamily="34" charset="0"/>
            </a:endParaRPr>
          </a:p>
          <a:p>
            <a:pPr algn="just"/>
            <a:r>
              <a:rPr lang="tr-TR" b="1" dirty="0" smtClean="0">
                <a:cs typeface="Arial" pitchFamily="34" charset="0"/>
              </a:rPr>
              <a:t>	</a:t>
            </a:r>
          </a:p>
          <a:p>
            <a:pPr algn="just"/>
            <a:r>
              <a:rPr lang="tr-TR" b="1" dirty="0" smtClean="0">
                <a:cs typeface="Arial" pitchFamily="34" charset="0"/>
              </a:rPr>
              <a:t>	</a:t>
            </a:r>
            <a:endParaRPr lang="tr-TR" dirty="0" smtClean="0">
              <a:cs typeface="Arial" pitchFamily="34" charset="0"/>
            </a:endParaRPr>
          </a:p>
          <a:p>
            <a:pPr algn="just"/>
            <a:endParaRPr lang="tr-TR" dirty="0" smtClean="0">
              <a:cs typeface="Arial" pitchFamily="34" charset="0"/>
            </a:endParaRPr>
          </a:p>
          <a:p>
            <a:pPr algn="just"/>
            <a:endParaRPr lang="tr-TR" b="1" dirty="0" smtClean="0">
              <a:cs typeface="Arial" pitchFamily="34" charset="0"/>
            </a:endParaRPr>
          </a:p>
          <a:p>
            <a:pPr algn="just"/>
            <a:r>
              <a:rPr lang="tr-TR" b="1" dirty="0" smtClean="0">
                <a:cs typeface="Arial" pitchFamily="34" charset="0"/>
              </a:rPr>
              <a:t>		</a:t>
            </a:r>
            <a:endParaRPr lang="tr-TR" dirty="0"/>
          </a:p>
        </p:txBody>
      </p:sp>
      <p:cxnSp>
        <p:nvCxnSpPr>
          <p:cNvPr id="25" name="24 Düz Bağlayıcı"/>
          <p:cNvCxnSpPr/>
          <p:nvPr/>
        </p:nvCxnSpPr>
        <p:spPr>
          <a:xfrm>
            <a:off x="795685" y="6884714"/>
            <a:ext cx="144016" cy="988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8" name="7 Tablo"/>
          <p:cNvGraphicFramePr>
            <a:graphicFrameLocks noGrp="1"/>
          </p:cNvGraphicFramePr>
          <p:nvPr>
            <p:extLst>
              <p:ext uri="{D42A27DB-BD31-4B8C-83A1-F6EECF244321}">
                <p14:modId xmlns:p14="http://schemas.microsoft.com/office/powerpoint/2010/main" val="3096000021"/>
              </p:ext>
            </p:extLst>
          </p:nvPr>
        </p:nvGraphicFramePr>
        <p:xfrm>
          <a:off x="683568" y="2780928"/>
          <a:ext cx="8064897" cy="3576320"/>
        </p:xfrm>
        <a:graphic>
          <a:graphicData uri="http://schemas.openxmlformats.org/drawingml/2006/table">
            <a:tbl>
              <a:tblPr firstRow="1" bandRow="1">
                <a:tableStyleId>{5C22544A-7EE6-4342-B048-85BDC9FD1C3A}</a:tableStyleId>
              </a:tblPr>
              <a:tblGrid>
                <a:gridCol w="1656184">
                  <a:extLst>
                    <a:ext uri="{9D8B030D-6E8A-4147-A177-3AD203B41FA5}">
                      <a16:colId xmlns:a16="http://schemas.microsoft.com/office/drawing/2014/main" xmlns="" val="20000"/>
                    </a:ext>
                  </a:extLst>
                </a:gridCol>
                <a:gridCol w="4320480">
                  <a:extLst>
                    <a:ext uri="{9D8B030D-6E8A-4147-A177-3AD203B41FA5}">
                      <a16:colId xmlns:a16="http://schemas.microsoft.com/office/drawing/2014/main" xmlns="" val="20001"/>
                    </a:ext>
                  </a:extLst>
                </a:gridCol>
                <a:gridCol w="2088233">
                  <a:extLst>
                    <a:ext uri="{9D8B030D-6E8A-4147-A177-3AD203B41FA5}">
                      <a16:colId xmlns:a16="http://schemas.microsoft.com/office/drawing/2014/main" xmlns="" val="20002"/>
                    </a:ext>
                  </a:extLst>
                </a:gridCol>
              </a:tblGrid>
              <a:tr h="370840">
                <a:tc>
                  <a:txBody>
                    <a:bodyPr/>
                    <a:lstStyle/>
                    <a:p>
                      <a:r>
                        <a:rPr lang="tr-TR" dirty="0" smtClean="0"/>
                        <a:t>Kontrol</a:t>
                      </a:r>
                      <a:r>
                        <a:rPr lang="tr-TR" baseline="0" dirty="0" smtClean="0"/>
                        <a:t> birimi</a:t>
                      </a:r>
                      <a:endParaRPr lang="tr-TR" dirty="0"/>
                    </a:p>
                  </a:txBody>
                  <a:tcPr/>
                </a:tc>
                <a:tc>
                  <a:txBody>
                    <a:bodyPr/>
                    <a:lstStyle/>
                    <a:p>
                      <a:r>
                        <a:rPr lang="tr-TR" dirty="0" smtClean="0"/>
                        <a:t>Özellik</a:t>
                      </a:r>
                      <a:endParaRPr lang="tr-TR" dirty="0"/>
                    </a:p>
                  </a:txBody>
                  <a:tcPr/>
                </a:tc>
                <a:tc>
                  <a:txBody>
                    <a:bodyPr/>
                    <a:lstStyle/>
                    <a:p>
                      <a:r>
                        <a:rPr lang="tr-TR" dirty="0" smtClean="0"/>
                        <a:t>Yük </a:t>
                      </a:r>
                      <a:r>
                        <a:rPr lang="tr-TR" dirty="0" err="1" smtClean="0"/>
                        <a:t>kayıbı</a:t>
                      </a:r>
                      <a:r>
                        <a:rPr lang="tr-TR" dirty="0" smtClean="0"/>
                        <a:t>, m</a:t>
                      </a:r>
                      <a:endParaRPr lang="tr-TR" dirty="0"/>
                    </a:p>
                  </a:txBody>
                  <a:tcPr/>
                </a:tc>
                <a:extLst>
                  <a:ext uri="{0D108BD9-81ED-4DB2-BD59-A6C34878D82A}">
                    <a16:rowId xmlns:a16="http://schemas.microsoft.com/office/drawing/2014/main" xmlns="" val="10000"/>
                  </a:ext>
                </a:extLst>
              </a:tr>
              <a:tr h="370840">
                <a:tc>
                  <a:txBody>
                    <a:bodyPr/>
                    <a:lstStyle/>
                    <a:p>
                      <a:r>
                        <a:rPr lang="tr-TR" dirty="0" smtClean="0"/>
                        <a:t>Kum-çakıl</a:t>
                      </a:r>
                      <a:r>
                        <a:rPr lang="tr-TR" baseline="0" dirty="0" smtClean="0"/>
                        <a:t> filtre tankı</a:t>
                      </a:r>
                      <a:endParaRPr lang="tr-TR" dirty="0"/>
                    </a:p>
                  </a:txBody>
                  <a:tcPr/>
                </a:tc>
                <a:tc>
                  <a:txBody>
                    <a:bodyPr/>
                    <a:lstStyle/>
                    <a:p>
                      <a:r>
                        <a:rPr lang="tr-TR" dirty="0" smtClean="0"/>
                        <a:t>Giriş</a:t>
                      </a:r>
                      <a:r>
                        <a:rPr lang="tr-TR" baseline="0" dirty="0" smtClean="0"/>
                        <a:t> -</a:t>
                      </a:r>
                      <a:r>
                        <a:rPr lang="tr-TR" dirty="0" smtClean="0"/>
                        <a:t> çıkış çapı 2’’, tank çapı 20’’, en az</a:t>
                      </a:r>
                      <a:r>
                        <a:rPr lang="tr-TR" baseline="0" dirty="0" smtClean="0"/>
                        <a:t> 3.1 L/s debili , 1 adet</a:t>
                      </a:r>
                      <a:endParaRPr lang="tr-TR" dirty="0"/>
                    </a:p>
                  </a:txBody>
                  <a:tcPr/>
                </a:tc>
                <a:tc>
                  <a:txBody>
                    <a:bodyPr/>
                    <a:lstStyle/>
                    <a:p>
                      <a:pPr algn="ctr"/>
                      <a:r>
                        <a:rPr lang="tr-TR" dirty="0" smtClean="0"/>
                        <a:t>1.10 </a:t>
                      </a:r>
                      <a:endParaRPr lang="tr-TR" dirty="0"/>
                    </a:p>
                  </a:txBody>
                  <a:tcPr/>
                </a:tc>
                <a:extLst>
                  <a:ext uri="{0D108BD9-81ED-4DB2-BD59-A6C34878D82A}">
                    <a16:rowId xmlns:a16="http://schemas.microsoft.com/office/drawing/2014/main" xmlns="" val="10001"/>
                  </a:ext>
                </a:extLst>
              </a:tr>
              <a:tr h="370840">
                <a:tc>
                  <a:txBody>
                    <a:bodyPr/>
                    <a:lstStyle/>
                    <a:p>
                      <a:r>
                        <a:rPr lang="tr-TR" dirty="0" smtClean="0"/>
                        <a:t>Gübre tankı</a:t>
                      </a:r>
                      <a:endParaRPr lang="tr-TR" dirty="0"/>
                    </a:p>
                  </a:txBody>
                  <a:tcPr/>
                </a:tc>
                <a:tc>
                  <a:txBody>
                    <a:bodyPr/>
                    <a:lstStyle/>
                    <a:p>
                      <a:r>
                        <a:rPr lang="tr-TR" dirty="0" smtClean="0"/>
                        <a:t>60 L</a:t>
                      </a:r>
                      <a:endParaRPr lang="tr-TR" dirty="0"/>
                    </a:p>
                  </a:txBody>
                  <a:tcPr/>
                </a:tc>
                <a:tc>
                  <a:txBody>
                    <a:bodyPr/>
                    <a:lstStyle/>
                    <a:p>
                      <a:pPr algn="ctr"/>
                      <a:r>
                        <a:rPr lang="tr-TR" dirty="0" smtClean="0"/>
                        <a:t>-</a:t>
                      </a:r>
                      <a:endParaRPr lang="tr-TR" dirty="0"/>
                    </a:p>
                  </a:txBody>
                  <a:tcPr/>
                </a:tc>
                <a:extLst>
                  <a:ext uri="{0D108BD9-81ED-4DB2-BD59-A6C34878D82A}">
                    <a16:rowId xmlns:a16="http://schemas.microsoft.com/office/drawing/2014/main" xmlns="" val="10002"/>
                  </a:ext>
                </a:extLst>
              </a:tr>
              <a:tr h="370840">
                <a:tc>
                  <a:txBody>
                    <a:bodyPr/>
                    <a:lstStyle/>
                    <a:p>
                      <a:r>
                        <a:rPr lang="tr-TR" dirty="0" smtClean="0"/>
                        <a:t>Elek</a:t>
                      </a:r>
                      <a:r>
                        <a:rPr lang="tr-TR" baseline="0" dirty="0" smtClean="0"/>
                        <a:t> filtre</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Giriş ve çıkış çapı 2’’, tank  çapı 6’’, en az</a:t>
                      </a:r>
                      <a:r>
                        <a:rPr lang="tr-TR" baseline="0" dirty="0" smtClean="0"/>
                        <a:t> 3.1 L/s debili , 160 mesh 1 adet</a:t>
                      </a:r>
                      <a:endParaRPr lang="tr-TR" dirty="0" smtClean="0"/>
                    </a:p>
                    <a:p>
                      <a:endParaRPr lang="tr-TR" dirty="0"/>
                    </a:p>
                  </a:txBody>
                  <a:tcPr/>
                </a:tc>
                <a:tc>
                  <a:txBody>
                    <a:bodyPr/>
                    <a:lstStyle/>
                    <a:p>
                      <a:pPr algn="ctr"/>
                      <a:r>
                        <a:rPr lang="tr-TR" dirty="0" smtClean="0"/>
                        <a:t>0.45</a:t>
                      </a:r>
                      <a:endParaRPr lang="tr-TR" dirty="0"/>
                    </a:p>
                  </a:txBody>
                  <a:tcPr/>
                </a:tc>
                <a:extLst>
                  <a:ext uri="{0D108BD9-81ED-4DB2-BD59-A6C34878D82A}">
                    <a16:rowId xmlns:a16="http://schemas.microsoft.com/office/drawing/2014/main" xmlns="" val="10003"/>
                  </a:ext>
                </a:extLst>
              </a:tr>
              <a:tr h="370840">
                <a:tc>
                  <a:txBody>
                    <a:bodyPr/>
                    <a:lstStyle/>
                    <a:p>
                      <a:r>
                        <a:rPr lang="tr-TR" dirty="0" smtClean="0"/>
                        <a:t>Bağlantı elemanları</a:t>
                      </a:r>
                      <a:r>
                        <a:rPr lang="tr-TR" baseline="0" dirty="0" smtClean="0"/>
                        <a:t> </a:t>
                      </a:r>
                      <a:endParaRPr lang="tr-TR" dirty="0"/>
                    </a:p>
                  </a:txBody>
                  <a:tcPr/>
                </a:tc>
                <a:tc>
                  <a:txBody>
                    <a:bodyPr/>
                    <a:lstStyle/>
                    <a:p>
                      <a:r>
                        <a:rPr lang="tr-TR" dirty="0" smtClean="0"/>
                        <a:t>2’’</a:t>
                      </a:r>
                      <a:r>
                        <a:rPr lang="tr-TR" baseline="0" dirty="0" smtClean="0"/>
                        <a:t> galvaniz veya  </a:t>
                      </a:r>
                      <a:r>
                        <a:rPr lang="tr-TR" baseline="0" dirty="0" smtClean="0">
                          <a:latin typeface="Symbol" pitchFamily="18" charset="2"/>
                        </a:rPr>
                        <a:t>f</a:t>
                      </a:r>
                      <a:r>
                        <a:rPr lang="tr-TR" baseline="0" dirty="0" smtClean="0"/>
                        <a:t> 63 sert PE malzeme</a:t>
                      </a:r>
                      <a:endParaRPr lang="tr-TR" dirty="0"/>
                    </a:p>
                  </a:txBody>
                  <a:tcPr/>
                </a:tc>
                <a:tc>
                  <a:txBody>
                    <a:bodyPr/>
                    <a:lstStyle/>
                    <a:p>
                      <a:pPr algn="ctr"/>
                      <a:r>
                        <a:rPr lang="tr-TR" dirty="0" smtClean="0"/>
                        <a:t>1.00</a:t>
                      </a:r>
                      <a:endParaRPr lang="tr-TR" dirty="0"/>
                    </a:p>
                  </a:txBody>
                  <a:tcPr/>
                </a:tc>
                <a:extLst>
                  <a:ext uri="{0D108BD9-81ED-4DB2-BD59-A6C34878D82A}">
                    <a16:rowId xmlns:a16="http://schemas.microsoft.com/office/drawing/2014/main" xmlns="" val="10004"/>
                  </a:ext>
                </a:extLst>
              </a:tr>
              <a:tr h="370840">
                <a:tc>
                  <a:txBody>
                    <a:bodyPr/>
                    <a:lstStyle/>
                    <a:p>
                      <a:endParaRPr lang="tr-TR" dirty="0"/>
                    </a:p>
                  </a:txBody>
                  <a:tcPr/>
                </a:tc>
                <a:tc>
                  <a:txBody>
                    <a:bodyPr/>
                    <a:lstStyle/>
                    <a:p>
                      <a:r>
                        <a:rPr lang="tr-TR" dirty="0" smtClean="0"/>
                        <a:t>TOPLAM</a:t>
                      </a:r>
                      <a:endParaRPr lang="tr-TR" dirty="0"/>
                    </a:p>
                  </a:txBody>
                  <a:tcPr/>
                </a:tc>
                <a:tc>
                  <a:txBody>
                    <a:bodyPr/>
                    <a:lstStyle/>
                    <a:p>
                      <a:pPr algn="ctr"/>
                      <a:r>
                        <a:rPr lang="tr-TR" dirty="0" smtClean="0"/>
                        <a:t>2.55 </a:t>
                      </a:r>
                      <a:endParaRPr lang="tr-TR" dirty="0"/>
                    </a:p>
                  </a:txBody>
                  <a:tcPr/>
                </a:tc>
                <a:extLst>
                  <a:ext uri="{0D108BD9-81ED-4DB2-BD59-A6C34878D82A}">
                    <a16:rowId xmlns:a16="http://schemas.microsoft.com/office/drawing/2014/main" xmlns="" val="10005"/>
                  </a:ext>
                </a:extLst>
              </a:tr>
            </a:tbl>
          </a:graphicData>
        </a:graphic>
      </p:graphicFrame>
      <p:sp>
        <p:nvSpPr>
          <p:cNvPr id="9" name="8 Dikdörtgen"/>
          <p:cNvSpPr/>
          <p:nvPr/>
        </p:nvSpPr>
        <p:spPr>
          <a:xfrm>
            <a:off x="5940152" y="6237312"/>
            <a:ext cx="1438599" cy="369332"/>
          </a:xfrm>
          <a:prstGeom prst="rect">
            <a:avLst/>
          </a:prstGeom>
        </p:spPr>
        <p:txBody>
          <a:bodyPr wrap="none">
            <a:spAutoFit/>
          </a:bodyPr>
          <a:lstStyle/>
          <a:p>
            <a:pPr marL="531813" indent="-531813"/>
            <a:r>
              <a:rPr lang="tr-TR" b="1" dirty="0" err="1" smtClean="0">
                <a:cs typeface="Arial" pitchFamily="34" charset="0"/>
              </a:rPr>
              <a:t>h</a:t>
            </a:r>
            <a:r>
              <a:rPr lang="tr-TR" b="1" baseline="-25000" dirty="0" err="1" smtClean="0">
                <a:cs typeface="Arial" pitchFamily="34" charset="0"/>
              </a:rPr>
              <a:t>fkb</a:t>
            </a:r>
            <a:r>
              <a:rPr lang="tr-TR" b="1" dirty="0" smtClean="0">
                <a:cs typeface="Arial" pitchFamily="34" charset="0"/>
              </a:rPr>
              <a:t> </a:t>
            </a:r>
            <a:r>
              <a:rPr lang="tr-TR" b="1" dirty="0" smtClean="0">
                <a:cs typeface="Arial" pitchFamily="34" charset="0"/>
                <a:sym typeface="Symbol"/>
              </a:rPr>
              <a:t></a:t>
            </a:r>
            <a:r>
              <a:rPr lang="tr-TR" b="1" dirty="0" smtClean="0">
                <a:cs typeface="Arial" pitchFamily="34" charset="0"/>
              </a:rPr>
              <a:t>3.00 m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539552" y="620688"/>
            <a:ext cx="8173416" cy="5632311"/>
          </a:xfrm>
          <a:prstGeom prst="rect">
            <a:avLst/>
          </a:prstGeom>
        </p:spPr>
        <p:txBody>
          <a:bodyPr wrap="square">
            <a:spAutoFit/>
          </a:bodyPr>
          <a:lstStyle/>
          <a:p>
            <a:pPr algn="just"/>
            <a:r>
              <a:rPr lang="tr-TR" sz="2000" b="1" dirty="0" smtClean="0">
                <a:solidFill>
                  <a:srgbClr val="C00000"/>
                </a:solidFill>
                <a:ea typeface="Times New Roman" pitchFamily="18" charset="0"/>
                <a:cs typeface="Arial" pitchFamily="34" charset="0"/>
              </a:rPr>
              <a:t>10. AŞAMA : Pompa Seçimi </a:t>
            </a:r>
          </a:p>
          <a:p>
            <a:pPr marL="531813" indent="-531813" algn="just"/>
            <a:endParaRPr lang="tr-TR" sz="2000" b="1" dirty="0" smtClean="0">
              <a:cs typeface="Arial" pitchFamily="34" charset="0"/>
            </a:endParaRPr>
          </a:p>
          <a:p>
            <a:pPr marL="531813" indent="-531813" algn="just"/>
            <a:endParaRPr lang="tr-TR" sz="2000" dirty="0" smtClean="0">
              <a:cs typeface="Arial" pitchFamily="34" charset="0"/>
            </a:endParaRPr>
          </a:p>
          <a:p>
            <a:pPr indent="177800" algn="just"/>
            <a:r>
              <a:rPr lang="tr-TR" sz="2000" dirty="0" smtClean="0">
                <a:cs typeface="Arial" pitchFamily="34" charset="0"/>
              </a:rPr>
              <a:t>Hesaplamalarda </a:t>
            </a:r>
            <a:r>
              <a:rPr lang="tr-TR" sz="2000" dirty="0" err="1" smtClean="0">
                <a:cs typeface="Arial" pitchFamily="34" charset="0"/>
              </a:rPr>
              <a:t>h</a:t>
            </a:r>
            <a:r>
              <a:rPr lang="tr-TR" sz="2000" baseline="-25000" dirty="0" err="1" smtClean="0">
                <a:cs typeface="Arial" pitchFamily="34" charset="0"/>
              </a:rPr>
              <a:t>fkb</a:t>
            </a:r>
            <a:r>
              <a:rPr lang="tr-TR" sz="2000" dirty="0" smtClean="0">
                <a:cs typeface="Arial" pitchFamily="34" charset="0"/>
              </a:rPr>
              <a:t> = 5.00 olarak alınmıştır.  Ancak seçim sonucunda 3.00 m olarak belirlenmiştir. Bu yüzden doğrusal programlama ile hesaplanan </a:t>
            </a:r>
            <a:r>
              <a:rPr lang="tr-TR" sz="2000" dirty="0" err="1" smtClean="0">
                <a:cs typeface="Arial" pitchFamily="34" charset="0"/>
              </a:rPr>
              <a:t>manometrik</a:t>
            </a:r>
            <a:r>
              <a:rPr lang="tr-TR" sz="2000" dirty="0" smtClean="0">
                <a:cs typeface="Arial" pitchFamily="34" charset="0"/>
              </a:rPr>
              <a:t> yükseklikten 2 m çıkarılır ve H</a:t>
            </a:r>
            <a:r>
              <a:rPr lang="tr-TR" sz="2000" baseline="-25000" dirty="0" smtClean="0">
                <a:cs typeface="Arial" pitchFamily="34" charset="0"/>
              </a:rPr>
              <a:t>m</a:t>
            </a:r>
            <a:r>
              <a:rPr lang="tr-TR" sz="2000" dirty="0" smtClean="0">
                <a:cs typeface="Arial" pitchFamily="34" charset="0"/>
              </a:rPr>
              <a:t> = 16.75 – 2.00 = 14.75 m</a:t>
            </a:r>
          </a:p>
          <a:p>
            <a:pPr indent="177800" algn="just"/>
            <a:endParaRPr lang="tr-TR" sz="2000" dirty="0" smtClean="0">
              <a:cs typeface="Arial" pitchFamily="34" charset="0"/>
            </a:endParaRPr>
          </a:p>
          <a:p>
            <a:pPr indent="177800" algn="just"/>
            <a:r>
              <a:rPr lang="tr-TR" sz="2000" dirty="0" smtClean="0">
                <a:cs typeface="Arial" pitchFamily="34" charset="0"/>
              </a:rPr>
              <a:t>Sonuçta H</a:t>
            </a:r>
            <a:r>
              <a:rPr lang="tr-TR" sz="2000" baseline="-25000" dirty="0" smtClean="0">
                <a:cs typeface="Arial" pitchFamily="34" charset="0"/>
              </a:rPr>
              <a:t>m</a:t>
            </a:r>
            <a:r>
              <a:rPr lang="tr-TR" sz="2000" dirty="0" smtClean="0">
                <a:cs typeface="Arial" pitchFamily="34" charset="0"/>
              </a:rPr>
              <a:t> = 15 m ve Q = 3.1 L/s debi özelliklerine sahip </a:t>
            </a:r>
            <a:r>
              <a:rPr lang="tr-TR" sz="2000" dirty="0" err="1" smtClean="0">
                <a:cs typeface="Arial" pitchFamily="34" charset="0"/>
              </a:rPr>
              <a:t>diesel</a:t>
            </a:r>
            <a:r>
              <a:rPr lang="tr-TR" sz="2000" dirty="0" smtClean="0">
                <a:cs typeface="Arial" pitchFamily="34" charset="0"/>
              </a:rPr>
              <a:t> motorlu santrifüj tipi pompa alınır. </a:t>
            </a:r>
          </a:p>
          <a:p>
            <a:pPr indent="177800" algn="just"/>
            <a:endParaRPr lang="tr-TR" sz="2000" b="1" dirty="0" smtClean="0">
              <a:cs typeface="Arial" pitchFamily="34" charset="0"/>
            </a:endParaRPr>
          </a:p>
          <a:p>
            <a:pPr indent="177800" algn="just"/>
            <a:endParaRPr lang="tr-TR" sz="2000" dirty="0" smtClean="0">
              <a:cs typeface="Arial" pitchFamily="34" charset="0"/>
            </a:endParaRPr>
          </a:p>
          <a:p>
            <a:pPr indent="177800" algn="just"/>
            <a:endParaRPr lang="tr-TR" sz="2000" dirty="0" smtClean="0">
              <a:cs typeface="Arial" pitchFamily="34" charset="0"/>
            </a:endParaRPr>
          </a:p>
          <a:p>
            <a:pPr indent="177800" algn="just"/>
            <a:endParaRPr lang="tr-TR" sz="2000" dirty="0" smtClean="0">
              <a:cs typeface="Arial" pitchFamily="34" charset="0"/>
            </a:endParaRPr>
          </a:p>
          <a:p>
            <a:pPr indent="177800" algn="just"/>
            <a:r>
              <a:rPr lang="tr-TR" sz="2000" dirty="0" smtClean="0">
                <a:cs typeface="Arial" pitchFamily="34" charset="0"/>
              </a:rPr>
              <a:t>			</a:t>
            </a:r>
          </a:p>
          <a:p>
            <a:pPr algn="just"/>
            <a:endParaRPr lang="tr-TR" sz="2000" dirty="0" smtClean="0">
              <a:sym typeface="Symbol"/>
            </a:endParaRPr>
          </a:p>
          <a:p>
            <a:pPr algn="just"/>
            <a:endParaRPr lang="tr-TR" sz="2000" dirty="0" smtClean="0">
              <a:sym typeface="Symbol"/>
            </a:endParaRPr>
          </a:p>
          <a:p>
            <a:pPr algn="just"/>
            <a:endParaRPr lang="tr-TR" sz="2000" dirty="0"/>
          </a:p>
        </p:txBody>
      </p:sp>
      <p:sp>
        <p:nvSpPr>
          <p:cNvPr id="3" name="2 Dikdörtgen"/>
          <p:cNvSpPr/>
          <p:nvPr/>
        </p:nvSpPr>
        <p:spPr>
          <a:xfrm>
            <a:off x="755576" y="476672"/>
            <a:ext cx="8064896" cy="2585323"/>
          </a:xfrm>
          <a:prstGeom prst="rect">
            <a:avLst/>
          </a:prstGeom>
        </p:spPr>
        <p:txBody>
          <a:bodyPr wrap="square">
            <a:spAutoFit/>
          </a:bodyPr>
          <a:lstStyle/>
          <a:p>
            <a:pPr algn="just"/>
            <a:endParaRPr lang="tr-TR" b="1" dirty="0" smtClean="0">
              <a:cs typeface="Arial" pitchFamily="34" charset="0"/>
            </a:endParaRPr>
          </a:p>
          <a:p>
            <a:pPr algn="just"/>
            <a:r>
              <a:rPr lang="tr-TR" b="1" dirty="0" smtClean="0">
                <a:cs typeface="Arial" pitchFamily="34" charset="0"/>
              </a:rPr>
              <a:t>	</a:t>
            </a:r>
          </a:p>
          <a:p>
            <a:pPr algn="just"/>
            <a:endParaRPr lang="tr-TR" b="1" dirty="0" smtClean="0">
              <a:cs typeface="Arial" pitchFamily="34" charset="0"/>
            </a:endParaRPr>
          </a:p>
          <a:p>
            <a:pPr algn="just"/>
            <a:endParaRPr lang="tr-TR" b="1" dirty="0" smtClean="0">
              <a:cs typeface="Arial" pitchFamily="34" charset="0"/>
            </a:endParaRPr>
          </a:p>
          <a:p>
            <a:pPr algn="just"/>
            <a:r>
              <a:rPr lang="tr-TR" b="1" dirty="0" smtClean="0">
                <a:cs typeface="Arial" pitchFamily="34" charset="0"/>
              </a:rPr>
              <a:t>	</a:t>
            </a:r>
          </a:p>
          <a:p>
            <a:pPr algn="just"/>
            <a:r>
              <a:rPr lang="tr-TR" b="1" dirty="0" smtClean="0">
                <a:cs typeface="Arial" pitchFamily="34" charset="0"/>
              </a:rPr>
              <a:t>	</a:t>
            </a:r>
            <a:endParaRPr lang="tr-TR" dirty="0" smtClean="0">
              <a:cs typeface="Arial" pitchFamily="34" charset="0"/>
            </a:endParaRPr>
          </a:p>
          <a:p>
            <a:pPr algn="just"/>
            <a:endParaRPr lang="tr-TR" dirty="0" smtClean="0">
              <a:cs typeface="Arial" pitchFamily="34" charset="0"/>
            </a:endParaRPr>
          </a:p>
          <a:p>
            <a:pPr algn="just"/>
            <a:endParaRPr lang="tr-TR" b="1" dirty="0" smtClean="0">
              <a:cs typeface="Arial" pitchFamily="34" charset="0"/>
            </a:endParaRPr>
          </a:p>
          <a:p>
            <a:pPr algn="just"/>
            <a:r>
              <a:rPr lang="tr-TR" b="1" dirty="0" smtClean="0">
                <a:cs typeface="Arial" pitchFamily="34" charset="0"/>
              </a:rPr>
              <a:t>		</a:t>
            </a:r>
            <a:endParaRPr lang="tr-TR" dirty="0"/>
          </a:p>
        </p:txBody>
      </p:sp>
      <p:cxnSp>
        <p:nvCxnSpPr>
          <p:cNvPr id="25" name="24 Düz Bağlayıcı"/>
          <p:cNvCxnSpPr/>
          <p:nvPr/>
        </p:nvCxnSpPr>
        <p:spPr>
          <a:xfrm>
            <a:off x="795685" y="6884714"/>
            <a:ext cx="144016" cy="988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1"/>
          <p:cNvPicPr>
            <a:picLocks noChangeAspect="1" noChangeArrowheads="1"/>
          </p:cNvPicPr>
          <p:nvPr/>
        </p:nvPicPr>
        <p:blipFill>
          <a:blip r:embed="rId2" cstate="print"/>
          <a:srcRect/>
          <a:stretch>
            <a:fillRect/>
          </a:stretch>
        </p:blipFill>
        <p:spPr bwMode="auto">
          <a:xfrm>
            <a:off x="827584" y="620688"/>
            <a:ext cx="7920880" cy="5931818"/>
          </a:xfrm>
          <a:prstGeom prst="rect">
            <a:avLst/>
          </a:prstGeom>
          <a:noFill/>
          <a:ln w="9525">
            <a:noFill/>
            <a:miter lim="800000"/>
            <a:headEnd/>
            <a:tailEnd/>
          </a:ln>
          <a:effectLst/>
        </p:spPr>
      </p:pic>
      <p:sp>
        <p:nvSpPr>
          <p:cNvPr id="58" name="57 Metin kutusu"/>
          <p:cNvSpPr txBox="1"/>
          <p:nvPr/>
        </p:nvSpPr>
        <p:spPr>
          <a:xfrm>
            <a:off x="3923928" y="5733256"/>
            <a:ext cx="2016224" cy="369332"/>
          </a:xfrm>
          <a:prstGeom prst="rect">
            <a:avLst/>
          </a:prstGeom>
          <a:noFill/>
        </p:spPr>
        <p:txBody>
          <a:bodyPr wrap="square" rtlCol="0">
            <a:spAutoFit/>
          </a:bodyPr>
          <a:lstStyle/>
          <a:p>
            <a:r>
              <a:rPr lang="tr-TR" dirty="0" smtClean="0"/>
              <a:t>260 m</a:t>
            </a:r>
            <a:endParaRPr lang="tr-TR" dirty="0"/>
          </a:p>
        </p:txBody>
      </p:sp>
      <p:sp>
        <p:nvSpPr>
          <p:cNvPr id="60" name="59 Metin kutusu"/>
          <p:cNvSpPr txBox="1"/>
          <p:nvPr/>
        </p:nvSpPr>
        <p:spPr>
          <a:xfrm rot="5400000">
            <a:off x="8039773" y="3614131"/>
            <a:ext cx="1440160" cy="369332"/>
          </a:xfrm>
          <a:prstGeom prst="rect">
            <a:avLst/>
          </a:prstGeom>
          <a:noFill/>
        </p:spPr>
        <p:txBody>
          <a:bodyPr wrap="square" rtlCol="0">
            <a:spAutoFit/>
          </a:bodyPr>
          <a:lstStyle/>
          <a:p>
            <a:r>
              <a:rPr lang="tr-TR" dirty="0" smtClean="0"/>
              <a:t>130 m</a:t>
            </a:r>
            <a:endParaRPr lang="tr-T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51520" y="476672"/>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C00000"/>
                </a:solidFill>
                <a:effectLst/>
                <a:cs typeface="Arial" pitchFamily="34" charset="0"/>
              </a:rPr>
              <a:t>KAYNAK ARAŞTIRMASI</a:t>
            </a:r>
          </a:p>
        </p:txBody>
      </p:sp>
      <p:graphicFrame>
        <p:nvGraphicFramePr>
          <p:cNvPr id="5" name="4 Tablo"/>
          <p:cNvGraphicFramePr>
            <a:graphicFrameLocks noGrp="1"/>
          </p:cNvGraphicFramePr>
          <p:nvPr/>
        </p:nvGraphicFramePr>
        <p:xfrm>
          <a:off x="467544" y="1772816"/>
          <a:ext cx="8136904" cy="1730797"/>
        </p:xfrm>
        <a:graphic>
          <a:graphicData uri="http://schemas.openxmlformats.org/drawingml/2006/table">
            <a:tbl>
              <a:tblPr/>
              <a:tblGrid>
                <a:gridCol w="1097051">
                  <a:extLst>
                    <a:ext uri="{9D8B030D-6E8A-4147-A177-3AD203B41FA5}">
                      <a16:colId xmlns:a16="http://schemas.microsoft.com/office/drawing/2014/main" xmlns="" val="20000"/>
                    </a:ext>
                  </a:extLst>
                </a:gridCol>
                <a:gridCol w="1377938">
                  <a:extLst>
                    <a:ext uri="{9D8B030D-6E8A-4147-A177-3AD203B41FA5}">
                      <a16:colId xmlns:a16="http://schemas.microsoft.com/office/drawing/2014/main" xmlns="" val="20001"/>
                    </a:ext>
                  </a:extLst>
                </a:gridCol>
                <a:gridCol w="1251627">
                  <a:extLst>
                    <a:ext uri="{9D8B030D-6E8A-4147-A177-3AD203B41FA5}">
                      <a16:colId xmlns:a16="http://schemas.microsoft.com/office/drawing/2014/main" xmlns="" val="20002"/>
                    </a:ext>
                  </a:extLst>
                </a:gridCol>
                <a:gridCol w="1252511">
                  <a:extLst>
                    <a:ext uri="{9D8B030D-6E8A-4147-A177-3AD203B41FA5}">
                      <a16:colId xmlns:a16="http://schemas.microsoft.com/office/drawing/2014/main" xmlns="" val="20003"/>
                    </a:ext>
                  </a:extLst>
                </a:gridCol>
                <a:gridCol w="1627028">
                  <a:extLst>
                    <a:ext uri="{9D8B030D-6E8A-4147-A177-3AD203B41FA5}">
                      <a16:colId xmlns:a16="http://schemas.microsoft.com/office/drawing/2014/main" xmlns="" val="20004"/>
                    </a:ext>
                  </a:extLst>
                </a:gridCol>
                <a:gridCol w="1530749">
                  <a:extLst>
                    <a:ext uri="{9D8B030D-6E8A-4147-A177-3AD203B41FA5}">
                      <a16:colId xmlns:a16="http://schemas.microsoft.com/office/drawing/2014/main" xmlns="" val="20005"/>
                    </a:ext>
                  </a:extLst>
                </a:gridCol>
              </a:tblGrid>
              <a:tr h="480734">
                <a:tc gridSpan="2">
                  <a:txBody>
                    <a:bodyPr/>
                    <a:lstStyle/>
                    <a:p>
                      <a:pPr algn="ctr">
                        <a:spcBef>
                          <a:spcPts val="600"/>
                        </a:spcBef>
                        <a:spcAft>
                          <a:spcPts val="0"/>
                        </a:spcAft>
                        <a:tabLst>
                          <a:tab pos="-457200" algn="l"/>
                          <a:tab pos="449580" algn="l"/>
                        </a:tabLst>
                      </a:pPr>
                      <a:r>
                        <a:rPr lang="tr-TR" sz="1400" spc="0" dirty="0">
                          <a:latin typeface="+mn-lt"/>
                          <a:ea typeface="Times New Roman"/>
                        </a:rPr>
                        <a:t>Katyon (</a:t>
                      </a:r>
                      <a:r>
                        <a:rPr lang="tr-TR" sz="1400" spc="0" dirty="0" err="1">
                          <a:latin typeface="+mn-lt"/>
                          <a:ea typeface="Times New Roman"/>
                        </a:rPr>
                        <a:t>me</a:t>
                      </a:r>
                      <a:r>
                        <a:rPr lang="tr-TR" sz="1400" spc="0" dirty="0">
                          <a:latin typeface="+mn-lt"/>
                          <a:ea typeface="Times New Roman"/>
                        </a:rPr>
                        <a:t>/L)</a:t>
                      </a:r>
                      <a:endParaRPr lang="tr-TR" sz="1400" spc="-15" dirty="0">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a:spcBef>
                          <a:spcPts val="600"/>
                        </a:spcBef>
                        <a:spcAft>
                          <a:spcPts val="0"/>
                        </a:spcAft>
                        <a:tabLst>
                          <a:tab pos="-457200" algn="l"/>
                          <a:tab pos="449580" algn="l"/>
                        </a:tabLst>
                      </a:pPr>
                      <a:r>
                        <a:rPr lang="tr-TR" sz="1400" spc="0" dirty="0">
                          <a:latin typeface="+mn-lt"/>
                          <a:ea typeface="Times New Roman"/>
                        </a:rPr>
                        <a:t>Anyon (</a:t>
                      </a:r>
                      <a:r>
                        <a:rPr lang="tr-TR" sz="1400" spc="0" dirty="0" err="1">
                          <a:latin typeface="+mn-lt"/>
                          <a:ea typeface="Times New Roman"/>
                        </a:rPr>
                        <a:t>me</a:t>
                      </a:r>
                      <a:r>
                        <a:rPr lang="tr-TR" sz="1400" spc="0" dirty="0">
                          <a:latin typeface="+mn-lt"/>
                          <a:ea typeface="Times New Roman"/>
                        </a:rPr>
                        <a:t>/L)</a:t>
                      </a:r>
                      <a:endParaRPr lang="tr-TR" sz="1400" spc="-15" dirty="0">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a:spcBef>
                          <a:spcPts val="600"/>
                        </a:spcBef>
                        <a:spcAft>
                          <a:spcPts val="0"/>
                        </a:spcAft>
                        <a:tabLst>
                          <a:tab pos="-457200" algn="l"/>
                          <a:tab pos="449580" algn="l"/>
                        </a:tabLst>
                      </a:pPr>
                      <a:r>
                        <a:rPr lang="tr-TR" sz="1400" spc="0">
                          <a:latin typeface="+mn-lt"/>
                          <a:ea typeface="Times New Roman"/>
                        </a:rPr>
                        <a:t>ECx10</a:t>
                      </a:r>
                      <a:r>
                        <a:rPr lang="tr-TR" sz="1400" spc="0" baseline="30000">
                          <a:latin typeface="+mn-lt"/>
                          <a:ea typeface="Times New Roman"/>
                        </a:rPr>
                        <a:t>6  </a:t>
                      </a:r>
                      <a:r>
                        <a:rPr lang="tr-TR" sz="1400" spc="0">
                          <a:latin typeface="+mn-lt"/>
                          <a:ea typeface="Times New Roman"/>
                        </a:rPr>
                        <a:t>(25</a:t>
                      </a:r>
                      <a:r>
                        <a:rPr lang="tr-TR" sz="1400" spc="0" baseline="30000">
                          <a:latin typeface="+mn-lt"/>
                          <a:ea typeface="Times New Roman"/>
                        </a:rPr>
                        <a:t>o</a:t>
                      </a:r>
                      <a:r>
                        <a:rPr lang="tr-TR" sz="1400" spc="0">
                          <a:latin typeface="+mn-lt"/>
                          <a:ea typeface="Times New Roman"/>
                        </a:rPr>
                        <a:t>C) (dS/m)</a:t>
                      </a:r>
                      <a:endParaRPr lang="tr-TR" sz="1400" spc="-15">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tabLst>
                          <a:tab pos="-457200" algn="l"/>
                          <a:tab pos="449580" algn="l"/>
                        </a:tabLst>
                      </a:pPr>
                      <a:r>
                        <a:rPr lang="tr-TR" sz="1400" spc="0">
                          <a:latin typeface="+mn-lt"/>
                          <a:ea typeface="Times New Roman"/>
                        </a:rPr>
                        <a:t>Sulama suyu kalite sınıfı</a:t>
                      </a:r>
                      <a:endParaRPr lang="tr-TR" sz="1400" spc="-15">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067183">
                <a:tc>
                  <a:txBody>
                    <a:bodyPr/>
                    <a:lstStyle/>
                    <a:p>
                      <a:pPr algn="just">
                        <a:spcBef>
                          <a:spcPts val="600"/>
                        </a:spcBef>
                        <a:spcAft>
                          <a:spcPts val="0"/>
                        </a:spcAft>
                        <a:tabLst>
                          <a:tab pos="-457200" algn="l"/>
                          <a:tab pos="449580" algn="l"/>
                        </a:tabLst>
                      </a:pPr>
                      <a:r>
                        <a:rPr lang="tr-TR" sz="1200" spc="0" dirty="0" err="1">
                          <a:latin typeface="Times New Roman"/>
                          <a:ea typeface="Times New Roman"/>
                          <a:cs typeface="Times New Roman"/>
                        </a:rPr>
                        <a:t>Ca</a:t>
                      </a:r>
                      <a:r>
                        <a:rPr lang="tr-TR" sz="1200" spc="0" baseline="30000" dirty="0">
                          <a:latin typeface="Times New Roman"/>
                          <a:ea typeface="Times New Roman"/>
                          <a:cs typeface="Times New Roman"/>
                        </a:rPr>
                        <a:t>++</a:t>
                      </a:r>
                      <a:endParaRPr lang="tr-TR" sz="1100" spc="-15" dirty="0">
                        <a:latin typeface="Times New Roman"/>
                        <a:ea typeface="Times New Roman"/>
                        <a:cs typeface="Times New Roman"/>
                      </a:endParaRPr>
                    </a:p>
                    <a:p>
                      <a:pPr algn="just">
                        <a:spcBef>
                          <a:spcPts val="600"/>
                        </a:spcBef>
                        <a:spcAft>
                          <a:spcPts val="0"/>
                        </a:spcAft>
                        <a:tabLst>
                          <a:tab pos="-457200" algn="l"/>
                          <a:tab pos="449580" algn="l"/>
                        </a:tabLst>
                      </a:pPr>
                      <a:r>
                        <a:rPr lang="tr-TR" sz="1200" spc="0" dirty="0">
                          <a:latin typeface="Times New Roman"/>
                          <a:ea typeface="Times New Roman"/>
                          <a:cs typeface="Times New Roman"/>
                        </a:rPr>
                        <a:t>Mg</a:t>
                      </a:r>
                      <a:r>
                        <a:rPr lang="tr-TR" sz="1200" spc="0" baseline="30000" dirty="0">
                          <a:latin typeface="Times New Roman"/>
                          <a:ea typeface="Times New Roman"/>
                          <a:cs typeface="Times New Roman"/>
                        </a:rPr>
                        <a:t>++</a:t>
                      </a:r>
                      <a:endParaRPr lang="tr-TR" sz="1100" spc="-15" dirty="0">
                        <a:latin typeface="Times New Roman"/>
                        <a:ea typeface="Times New Roman"/>
                        <a:cs typeface="Times New Roman"/>
                      </a:endParaRPr>
                    </a:p>
                    <a:p>
                      <a:pPr algn="just">
                        <a:spcBef>
                          <a:spcPts val="600"/>
                        </a:spcBef>
                        <a:spcAft>
                          <a:spcPts val="0"/>
                        </a:spcAft>
                        <a:tabLst>
                          <a:tab pos="-457200" algn="l"/>
                          <a:tab pos="449580" algn="l"/>
                        </a:tabLst>
                      </a:pPr>
                      <a:r>
                        <a:rPr lang="tr-TR" sz="1200" spc="0" dirty="0" err="1">
                          <a:latin typeface="Times New Roman"/>
                          <a:ea typeface="Times New Roman"/>
                          <a:cs typeface="Times New Roman"/>
                        </a:rPr>
                        <a:t>Na</a:t>
                      </a:r>
                      <a:r>
                        <a:rPr lang="tr-TR" sz="1200" spc="0" dirty="0">
                          <a:latin typeface="Times New Roman"/>
                          <a:ea typeface="Times New Roman"/>
                          <a:cs typeface="Times New Roman"/>
                        </a:rPr>
                        <a:t>+</a:t>
                      </a:r>
                      <a:endParaRPr lang="tr-TR" sz="1100" spc="-15" dirty="0">
                        <a:latin typeface="Times New Roman"/>
                        <a:ea typeface="Times New Roman"/>
                        <a:cs typeface="Times New Roman"/>
                      </a:endParaRPr>
                    </a:p>
                    <a:p>
                      <a:pPr algn="just">
                        <a:spcBef>
                          <a:spcPts val="600"/>
                        </a:spcBef>
                        <a:spcAft>
                          <a:spcPts val="0"/>
                        </a:spcAft>
                        <a:tabLst>
                          <a:tab pos="-457200" algn="l"/>
                          <a:tab pos="449580" algn="l"/>
                        </a:tabLst>
                      </a:pPr>
                      <a:r>
                        <a:rPr lang="tr-TR" sz="1200" spc="0" dirty="0">
                          <a:latin typeface="Times New Roman"/>
                          <a:ea typeface="Times New Roman"/>
                          <a:cs typeface="Times New Roman"/>
                        </a:rPr>
                        <a:t>K+</a:t>
                      </a:r>
                      <a:endParaRPr lang="tr-TR" sz="1100" spc="-15"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tabLst>
                          <a:tab pos="-457200" algn="l"/>
                          <a:tab pos="449580" algn="l"/>
                        </a:tabLst>
                      </a:pPr>
                      <a:r>
                        <a:rPr lang="tr-TR" sz="1200" spc="0">
                          <a:latin typeface="Times New Roman"/>
                          <a:ea typeface="Times New Roman"/>
                          <a:cs typeface="Times New Roman"/>
                        </a:rPr>
                        <a:t>2.90</a:t>
                      </a:r>
                      <a:endParaRPr lang="tr-TR" sz="1100" spc="-15">
                        <a:latin typeface="Times New Roman"/>
                        <a:ea typeface="Times New Roman"/>
                        <a:cs typeface="Times New Roman"/>
                      </a:endParaRPr>
                    </a:p>
                    <a:p>
                      <a:pPr algn="ctr">
                        <a:spcBef>
                          <a:spcPts val="600"/>
                        </a:spcBef>
                        <a:spcAft>
                          <a:spcPts val="0"/>
                        </a:spcAft>
                        <a:tabLst>
                          <a:tab pos="-457200" algn="l"/>
                          <a:tab pos="449580" algn="l"/>
                        </a:tabLst>
                      </a:pPr>
                      <a:r>
                        <a:rPr lang="tr-TR" sz="1200" spc="0">
                          <a:latin typeface="Times New Roman"/>
                          <a:ea typeface="Times New Roman"/>
                          <a:cs typeface="Times New Roman"/>
                        </a:rPr>
                        <a:t>2.05</a:t>
                      </a:r>
                      <a:endParaRPr lang="tr-TR" sz="1100" spc="-15">
                        <a:latin typeface="Times New Roman"/>
                        <a:ea typeface="Times New Roman"/>
                        <a:cs typeface="Times New Roman"/>
                      </a:endParaRPr>
                    </a:p>
                    <a:p>
                      <a:pPr algn="ctr">
                        <a:spcBef>
                          <a:spcPts val="600"/>
                        </a:spcBef>
                        <a:spcAft>
                          <a:spcPts val="0"/>
                        </a:spcAft>
                        <a:tabLst>
                          <a:tab pos="-457200" algn="l"/>
                          <a:tab pos="449580" algn="l"/>
                        </a:tabLst>
                      </a:pPr>
                      <a:r>
                        <a:rPr lang="tr-TR" sz="1200" spc="0">
                          <a:latin typeface="Times New Roman"/>
                          <a:ea typeface="Times New Roman"/>
                          <a:cs typeface="Times New Roman"/>
                        </a:rPr>
                        <a:t>0.84</a:t>
                      </a:r>
                      <a:endParaRPr lang="tr-TR" sz="1100" spc="-15">
                        <a:latin typeface="Times New Roman"/>
                        <a:ea typeface="Times New Roman"/>
                        <a:cs typeface="Times New Roman"/>
                      </a:endParaRPr>
                    </a:p>
                    <a:p>
                      <a:pPr algn="ctr">
                        <a:spcBef>
                          <a:spcPts val="600"/>
                        </a:spcBef>
                        <a:spcAft>
                          <a:spcPts val="0"/>
                        </a:spcAft>
                        <a:tabLst>
                          <a:tab pos="-457200" algn="l"/>
                          <a:tab pos="449580" algn="l"/>
                        </a:tabLst>
                      </a:pPr>
                      <a:r>
                        <a:rPr lang="tr-TR" sz="1200" spc="0">
                          <a:latin typeface="Times New Roman"/>
                          <a:ea typeface="Times New Roman"/>
                          <a:cs typeface="Times New Roman"/>
                        </a:rPr>
                        <a:t>0.81</a:t>
                      </a:r>
                      <a:endParaRPr lang="tr-TR" sz="1100" spc="-15">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tabLst>
                          <a:tab pos="-457200" algn="l"/>
                          <a:tab pos="449580" algn="l"/>
                        </a:tabLst>
                      </a:pPr>
                      <a:r>
                        <a:rPr lang="tr-TR" sz="1200" spc="0">
                          <a:latin typeface="Times New Roman"/>
                          <a:ea typeface="Times New Roman"/>
                          <a:cs typeface="Times New Roman"/>
                        </a:rPr>
                        <a:t>CO</a:t>
                      </a:r>
                      <a:r>
                        <a:rPr lang="tr-TR" sz="1200" spc="0" baseline="-25000">
                          <a:latin typeface="Times New Roman"/>
                          <a:ea typeface="Times New Roman"/>
                          <a:cs typeface="Times New Roman"/>
                        </a:rPr>
                        <a:t>3</a:t>
                      </a:r>
                      <a:r>
                        <a:rPr lang="tr-TR" sz="1200" spc="0" baseline="30000">
                          <a:latin typeface="Times New Roman"/>
                          <a:ea typeface="Times New Roman"/>
                          <a:cs typeface="Times New Roman"/>
                        </a:rPr>
                        <a:t>=</a:t>
                      </a:r>
                      <a:endParaRPr lang="tr-TR" sz="1100" spc="-15">
                        <a:latin typeface="Times New Roman"/>
                        <a:ea typeface="Times New Roman"/>
                        <a:cs typeface="Times New Roman"/>
                      </a:endParaRPr>
                    </a:p>
                    <a:p>
                      <a:pPr algn="ctr">
                        <a:spcBef>
                          <a:spcPts val="600"/>
                        </a:spcBef>
                        <a:spcAft>
                          <a:spcPts val="0"/>
                        </a:spcAft>
                        <a:tabLst>
                          <a:tab pos="-457200" algn="l"/>
                          <a:tab pos="449580" algn="l"/>
                        </a:tabLst>
                      </a:pPr>
                      <a:r>
                        <a:rPr lang="tr-TR" sz="1200" spc="0">
                          <a:latin typeface="Times New Roman"/>
                          <a:ea typeface="Times New Roman"/>
                          <a:cs typeface="Times New Roman"/>
                        </a:rPr>
                        <a:t>HCO</a:t>
                      </a:r>
                      <a:r>
                        <a:rPr lang="tr-TR" sz="1200" spc="0" baseline="-25000">
                          <a:latin typeface="Times New Roman"/>
                          <a:ea typeface="Times New Roman"/>
                          <a:cs typeface="Times New Roman"/>
                        </a:rPr>
                        <a:t>3</a:t>
                      </a:r>
                      <a:r>
                        <a:rPr lang="tr-TR" sz="1200" spc="0" baseline="30000">
                          <a:latin typeface="Times New Roman"/>
                          <a:ea typeface="Times New Roman"/>
                          <a:cs typeface="Times New Roman"/>
                        </a:rPr>
                        <a:t>-</a:t>
                      </a:r>
                      <a:endParaRPr lang="tr-TR" sz="1100" spc="-15">
                        <a:latin typeface="Times New Roman"/>
                        <a:ea typeface="Times New Roman"/>
                        <a:cs typeface="Times New Roman"/>
                      </a:endParaRPr>
                    </a:p>
                    <a:p>
                      <a:pPr algn="ctr">
                        <a:spcBef>
                          <a:spcPts val="600"/>
                        </a:spcBef>
                        <a:spcAft>
                          <a:spcPts val="0"/>
                        </a:spcAft>
                        <a:tabLst>
                          <a:tab pos="-457200" algn="l"/>
                          <a:tab pos="449580" algn="l"/>
                        </a:tabLst>
                      </a:pPr>
                      <a:r>
                        <a:rPr lang="tr-TR" sz="1200" spc="0">
                          <a:latin typeface="Times New Roman"/>
                          <a:ea typeface="Times New Roman"/>
                          <a:cs typeface="Times New Roman"/>
                        </a:rPr>
                        <a:t>SO</a:t>
                      </a:r>
                      <a:r>
                        <a:rPr lang="tr-TR" sz="1200" spc="0" baseline="-25000">
                          <a:latin typeface="Times New Roman"/>
                          <a:ea typeface="Times New Roman"/>
                          <a:cs typeface="Times New Roman"/>
                        </a:rPr>
                        <a:t>4</a:t>
                      </a:r>
                      <a:r>
                        <a:rPr lang="tr-TR" sz="1200" spc="0" baseline="30000">
                          <a:latin typeface="Times New Roman"/>
                          <a:ea typeface="Times New Roman"/>
                          <a:cs typeface="Times New Roman"/>
                        </a:rPr>
                        <a:t>=</a:t>
                      </a:r>
                      <a:endParaRPr lang="tr-TR" sz="1100" spc="-15">
                        <a:latin typeface="Times New Roman"/>
                        <a:ea typeface="Times New Roman"/>
                        <a:cs typeface="Times New Roman"/>
                      </a:endParaRPr>
                    </a:p>
                    <a:p>
                      <a:pPr algn="ctr">
                        <a:spcBef>
                          <a:spcPts val="600"/>
                        </a:spcBef>
                        <a:spcAft>
                          <a:spcPts val="0"/>
                        </a:spcAft>
                        <a:tabLst>
                          <a:tab pos="-457200" algn="l"/>
                          <a:tab pos="449580" algn="l"/>
                        </a:tabLst>
                      </a:pPr>
                      <a:r>
                        <a:rPr lang="tr-TR" sz="1200" spc="0">
                          <a:latin typeface="Times New Roman"/>
                          <a:ea typeface="Times New Roman"/>
                          <a:cs typeface="Times New Roman"/>
                        </a:rPr>
                        <a:t>Cl</a:t>
                      </a:r>
                      <a:r>
                        <a:rPr lang="tr-TR" sz="1200" spc="0" baseline="30000">
                          <a:latin typeface="Times New Roman"/>
                          <a:ea typeface="Times New Roman"/>
                          <a:cs typeface="Times New Roman"/>
                        </a:rPr>
                        <a:t>-</a:t>
                      </a:r>
                      <a:endParaRPr lang="tr-TR" sz="1100" spc="-15">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tabLst>
                          <a:tab pos="-457200" algn="l"/>
                          <a:tab pos="449580" algn="l"/>
                        </a:tabLst>
                      </a:pPr>
                      <a:r>
                        <a:rPr lang="tr-TR" sz="1200" spc="0">
                          <a:latin typeface="Times New Roman"/>
                          <a:ea typeface="Times New Roman"/>
                          <a:cs typeface="Times New Roman"/>
                        </a:rPr>
                        <a:t>1.14</a:t>
                      </a:r>
                      <a:endParaRPr lang="tr-TR" sz="1100" spc="-15">
                        <a:latin typeface="Times New Roman"/>
                        <a:ea typeface="Times New Roman"/>
                        <a:cs typeface="Times New Roman"/>
                      </a:endParaRPr>
                    </a:p>
                    <a:p>
                      <a:pPr algn="ctr">
                        <a:spcBef>
                          <a:spcPts val="600"/>
                        </a:spcBef>
                        <a:spcAft>
                          <a:spcPts val="0"/>
                        </a:spcAft>
                        <a:tabLst>
                          <a:tab pos="-457200" algn="l"/>
                          <a:tab pos="449580" algn="l"/>
                        </a:tabLst>
                      </a:pPr>
                      <a:r>
                        <a:rPr lang="tr-TR" sz="1200" spc="0">
                          <a:latin typeface="Times New Roman"/>
                          <a:ea typeface="Times New Roman"/>
                          <a:cs typeface="Times New Roman"/>
                        </a:rPr>
                        <a:t>1.49</a:t>
                      </a:r>
                      <a:endParaRPr lang="tr-TR" sz="1100" spc="-15">
                        <a:latin typeface="Times New Roman"/>
                        <a:ea typeface="Times New Roman"/>
                        <a:cs typeface="Times New Roman"/>
                      </a:endParaRPr>
                    </a:p>
                    <a:p>
                      <a:pPr algn="ctr">
                        <a:spcBef>
                          <a:spcPts val="600"/>
                        </a:spcBef>
                        <a:spcAft>
                          <a:spcPts val="0"/>
                        </a:spcAft>
                        <a:tabLst>
                          <a:tab pos="-457200" algn="l"/>
                          <a:tab pos="449580" algn="l"/>
                        </a:tabLst>
                      </a:pPr>
                      <a:r>
                        <a:rPr lang="tr-TR" sz="1200" spc="0">
                          <a:latin typeface="Times New Roman"/>
                          <a:ea typeface="Times New Roman"/>
                          <a:cs typeface="Times New Roman"/>
                        </a:rPr>
                        <a:t>2.50</a:t>
                      </a:r>
                      <a:endParaRPr lang="tr-TR" sz="1100" spc="-15">
                        <a:latin typeface="Times New Roman"/>
                        <a:ea typeface="Times New Roman"/>
                        <a:cs typeface="Times New Roman"/>
                      </a:endParaRPr>
                    </a:p>
                    <a:p>
                      <a:pPr algn="ctr">
                        <a:spcBef>
                          <a:spcPts val="600"/>
                        </a:spcBef>
                        <a:spcAft>
                          <a:spcPts val="0"/>
                        </a:spcAft>
                        <a:tabLst>
                          <a:tab pos="-457200" algn="l"/>
                          <a:tab pos="449580" algn="l"/>
                        </a:tabLst>
                      </a:pPr>
                      <a:r>
                        <a:rPr lang="tr-TR" sz="1200" spc="0">
                          <a:latin typeface="Times New Roman"/>
                          <a:ea typeface="Times New Roman"/>
                          <a:cs typeface="Times New Roman"/>
                        </a:rPr>
                        <a:t>1.47</a:t>
                      </a:r>
                      <a:endParaRPr lang="tr-TR" sz="1100" spc="-15">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tabLst>
                          <a:tab pos="-457200" algn="l"/>
                          <a:tab pos="449580" algn="l"/>
                        </a:tabLst>
                      </a:pPr>
                      <a:r>
                        <a:rPr lang="tr-TR" sz="1200" spc="0">
                          <a:latin typeface="Times New Roman"/>
                          <a:ea typeface="Times New Roman"/>
                          <a:cs typeface="Times New Roman"/>
                        </a:rPr>
                        <a:t>0.66</a:t>
                      </a:r>
                      <a:endParaRPr lang="tr-TR" sz="1100" spc="-15">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tabLst>
                          <a:tab pos="-457200" algn="l"/>
                          <a:tab pos="449580" algn="l"/>
                        </a:tabLst>
                      </a:pPr>
                      <a:r>
                        <a:rPr lang="tr-TR" sz="1200" spc="0">
                          <a:latin typeface="Times New Roman"/>
                          <a:ea typeface="Times New Roman"/>
                          <a:cs typeface="Times New Roman"/>
                        </a:rPr>
                        <a:t>C</a:t>
                      </a:r>
                      <a:r>
                        <a:rPr lang="tr-TR" sz="1200" spc="0" baseline="-25000">
                          <a:latin typeface="Times New Roman"/>
                          <a:ea typeface="Times New Roman"/>
                          <a:cs typeface="Times New Roman"/>
                        </a:rPr>
                        <a:t>2</a:t>
                      </a:r>
                      <a:r>
                        <a:rPr lang="tr-TR" sz="1200" spc="0">
                          <a:latin typeface="Times New Roman"/>
                          <a:ea typeface="Times New Roman"/>
                          <a:cs typeface="Times New Roman"/>
                        </a:rPr>
                        <a:t>S</a:t>
                      </a:r>
                      <a:r>
                        <a:rPr lang="tr-TR" sz="1200" spc="0" baseline="-25000">
                          <a:latin typeface="Times New Roman"/>
                          <a:ea typeface="Times New Roman"/>
                          <a:cs typeface="Times New Roman"/>
                        </a:rPr>
                        <a:t>1</a:t>
                      </a:r>
                      <a:endParaRPr lang="tr-TR" sz="1100" spc="-15">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80275">
                <a:tc>
                  <a:txBody>
                    <a:bodyPr/>
                    <a:lstStyle/>
                    <a:p>
                      <a:pPr algn="just">
                        <a:spcBef>
                          <a:spcPts val="600"/>
                        </a:spcBef>
                        <a:spcAft>
                          <a:spcPts val="0"/>
                        </a:spcAft>
                        <a:tabLst>
                          <a:tab pos="-457200" algn="l"/>
                          <a:tab pos="449580" algn="l"/>
                        </a:tabLst>
                      </a:pPr>
                      <a:r>
                        <a:rPr lang="tr-TR" sz="1200" spc="0">
                          <a:latin typeface="Times New Roman"/>
                          <a:ea typeface="Times New Roman"/>
                          <a:cs typeface="Times New Roman"/>
                        </a:rPr>
                        <a:t>Toplam</a:t>
                      </a:r>
                      <a:endParaRPr lang="tr-TR" sz="1100" spc="-15">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tabLst>
                          <a:tab pos="-457200" algn="l"/>
                          <a:tab pos="449580" algn="l"/>
                        </a:tabLst>
                      </a:pPr>
                      <a:r>
                        <a:rPr lang="tr-TR" sz="1200" spc="0">
                          <a:latin typeface="Times New Roman"/>
                          <a:ea typeface="Times New Roman"/>
                          <a:cs typeface="Times New Roman"/>
                        </a:rPr>
                        <a:t>6.60</a:t>
                      </a:r>
                      <a:endParaRPr lang="tr-TR" sz="1100" spc="-15">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tabLst>
                          <a:tab pos="-457200" algn="l"/>
                          <a:tab pos="449580" algn="l"/>
                        </a:tabLst>
                      </a:pPr>
                      <a:endParaRPr lang="tr-TR" sz="1200" spc="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tabLst>
                          <a:tab pos="-457200" algn="l"/>
                          <a:tab pos="449580" algn="l"/>
                        </a:tabLst>
                      </a:pPr>
                      <a:r>
                        <a:rPr lang="tr-TR" sz="1200" spc="0">
                          <a:latin typeface="Times New Roman"/>
                          <a:ea typeface="Times New Roman"/>
                          <a:cs typeface="Times New Roman"/>
                        </a:rPr>
                        <a:t>6.60</a:t>
                      </a:r>
                      <a:endParaRPr lang="tr-TR" sz="1100" spc="-15">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tabLst>
                          <a:tab pos="-457200" algn="l"/>
                          <a:tab pos="449580" algn="l"/>
                        </a:tabLst>
                      </a:pPr>
                      <a:endParaRPr lang="tr-TR" sz="1200" spc="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tabLst>
                          <a:tab pos="-457200" algn="l"/>
                          <a:tab pos="449580" algn="l"/>
                        </a:tabLst>
                      </a:pPr>
                      <a:endParaRPr lang="tr-TR" sz="1200" spc="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3174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tab pos="-457200" algn="l"/>
                <a:tab pos="449263" algn="l"/>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1"/>
          <p:cNvSpPr>
            <a:spLocks noChangeArrowheads="1"/>
          </p:cNvSpPr>
          <p:nvPr/>
        </p:nvSpPr>
        <p:spPr bwMode="auto">
          <a:xfrm>
            <a:off x="35496" y="901606"/>
            <a:ext cx="8136904" cy="8463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tr-TR" sz="1700" dirty="0" smtClean="0"/>
              <a:t>Kuyudan alınan su örneğinin sulama suyu kalite analiz sonuçları aşağıdaki çizelgede verilmiştir. Görüldüğü gibi sulama suyu kalite sınıfı C</a:t>
            </a:r>
            <a:r>
              <a:rPr lang="tr-TR" sz="1700" baseline="-25000" dirty="0" smtClean="0"/>
              <a:t>2</a:t>
            </a:r>
            <a:r>
              <a:rPr lang="tr-TR" sz="1700" dirty="0" smtClean="0"/>
              <a:t>S</a:t>
            </a:r>
            <a:r>
              <a:rPr lang="tr-TR" sz="1700" baseline="-25000" dirty="0" smtClean="0"/>
              <a:t>1</a:t>
            </a:r>
            <a:r>
              <a:rPr lang="tr-TR" sz="1700" dirty="0" smtClean="0"/>
              <a:t>’dir. </a:t>
            </a:r>
          </a:p>
          <a:p>
            <a:pPr lvl="0" fontAlgn="base">
              <a:spcBef>
                <a:spcPct val="0"/>
              </a:spcBef>
              <a:spcAft>
                <a:spcPct val="0"/>
              </a:spcAft>
            </a:pPr>
            <a:r>
              <a:rPr lang="tr-TR" sz="1500" dirty="0" smtClean="0">
                <a:ea typeface="Times New Roman" pitchFamily="18" charset="0"/>
                <a:cs typeface="Arial" pitchFamily="34" charset="0"/>
              </a:rPr>
              <a:t>      Sulama suyu kalite sınıfları </a:t>
            </a:r>
            <a:endParaRPr kumimoji="0" lang="tr-TR" sz="1500" b="0" i="0" u="none" strike="noStrike" cap="none" normalizeH="0" baseline="0" dirty="0" smtClean="0">
              <a:ln>
                <a:noFill/>
              </a:ln>
              <a:solidFill>
                <a:schemeClr val="tx1"/>
              </a:solidFill>
              <a:effectLst/>
              <a:cs typeface="Arial" pitchFamily="34" charset="0"/>
            </a:endParaRPr>
          </a:p>
        </p:txBody>
      </p:sp>
      <p:sp>
        <p:nvSpPr>
          <p:cNvPr id="9" name="8 Dikdörtgen"/>
          <p:cNvSpPr/>
          <p:nvPr/>
        </p:nvSpPr>
        <p:spPr>
          <a:xfrm>
            <a:off x="251520" y="3861048"/>
            <a:ext cx="8496944" cy="923330"/>
          </a:xfrm>
          <a:prstGeom prst="rect">
            <a:avLst/>
          </a:prstGeom>
        </p:spPr>
        <p:txBody>
          <a:bodyPr wrap="square">
            <a:spAutoFit/>
          </a:bodyPr>
          <a:lstStyle/>
          <a:p>
            <a:pPr marL="457200" lvl="0" indent="-457200" algn="just" eaLnBrk="0" fontAlgn="base" hangingPunct="0">
              <a:spcBef>
                <a:spcPct val="0"/>
              </a:spcBef>
              <a:spcAft>
                <a:spcPct val="0"/>
              </a:spcAft>
            </a:pPr>
            <a:r>
              <a:rPr kumimoji="0" lang="tr-TR" b="1" i="0" u="none" strike="noStrike" cap="none" normalizeH="0" baseline="0" dirty="0" smtClean="0">
                <a:ln>
                  <a:noFill/>
                </a:ln>
                <a:solidFill>
                  <a:srgbClr val="C00000"/>
                </a:solidFill>
                <a:effectLst/>
                <a:ea typeface="Times New Roman" pitchFamily="18" charset="0"/>
                <a:cs typeface="Arial" pitchFamily="34" charset="0"/>
              </a:rPr>
              <a:t>6.</a:t>
            </a:r>
            <a:r>
              <a:rPr kumimoji="0" lang="tr-TR" b="1" i="0" u="none" strike="noStrike" cap="none" normalizeH="0" dirty="0" smtClean="0">
                <a:ln>
                  <a:noFill/>
                </a:ln>
                <a:solidFill>
                  <a:srgbClr val="C00000"/>
                </a:solidFill>
                <a:effectLst/>
                <a:ea typeface="Times New Roman" pitchFamily="18" charset="0"/>
                <a:cs typeface="Arial" pitchFamily="34" charset="0"/>
              </a:rPr>
              <a:t> </a:t>
            </a:r>
            <a:r>
              <a:rPr lang="tr-TR" b="1" dirty="0" smtClean="0">
                <a:solidFill>
                  <a:srgbClr val="C00000"/>
                </a:solidFill>
                <a:ea typeface="Times New Roman" pitchFamily="18" charset="0"/>
                <a:cs typeface="Arial" pitchFamily="34" charset="0"/>
              </a:rPr>
              <a:t>İKLİM </a:t>
            </a:r>
            <a:r>
              <a:rPr kumimoji="0" lang="tr-TR" b="1" i="0" u="none" strike="noStrike" cap="none" normalizeH="0" dirty="0" smtClean="0">
                <a:ln>
                  <a:noFill/>
                </a:ln>
                <a:solidFill>
                  <a:srgbClr val="C00000"/>
                </a:solidFill>
                <a:effectLst/>
                <a:ea typeface="Times New Roman" pitchFamily="18" charset="0"/>
                <a:cs typeface="Arial" pitchFamily="34" charset="0"/>
              </a:rPr>
              <a:t>ÖZELLİKLERİ </a:t>
            </a:r>
            <a:endParaRPr kumimoji="0" lang="tr-TR" b="1" i="0" u="none" strike="noStrike" cap="none" normalizeH="0" baseline="0" dirty="0" smtClean="0">
              <a:ln>
                <a:noFill/>
              </a:ln>
              <a:solidFill>
                <a:srgbClr val="C00000"/>
              </a:solidFill>
              <a:effectLst/>
              <a:ea typeface="Times New Roman" pitchFamily="18" charset="0"/>
              <a:cs typeface="Arial" pitchFamily="34" charset="0"/>
            </a:endParaRPr>
          </a:p>
          <a:p>
            <a:pPr algn="just"/>
            <a:r>
              <a:rPr lang="tr-TR" dirty="0" smtClean="0">
                <a:cs typeface="Arial" pitchFamily="34" charset="0"/>
              </a:rPr>
              <a:t>         </a:t>
            </a:r>
            <a:r>
              <a:rPr lang="tr-TR" sz="1700" dirty="0" smtClean="0"/>
              <a:t>Proje alanına en yakın meteoroloji istasyonundan alınan bazı iklim elemanlarının uzun yıllar aylık ortalamaları aşağıdaki Çizelge de verilmiştir.</a:t>
            </a:r>
          </a:p>
        </p:txBody>
      </p:sp>
      <p:sp>
        <p:nvSpPr>
          <p:cNvPr id="11" name="10 Dikdörtgen"/>
          <p:cNvSpPr/>
          <p:nvPr/>
        </p:nvSpPr>
        <p:spPr>
          <a:xfrm>
            <a:off x="179512" y="4869160"/>
            <a:ext cx="8964488" cy="2585323"/>
          </a:xfrm>
          <a:prstGeom prst="rect">
            <a:avLst/>
          </a:prstGeom>
        </p:spPr>
        <p:txBody>
          <a:bodyPr wrap="square">
            <a:spAutoFit/>
          </a:bodyPr>
          <a:lstStyle/>
          <a:p>
            <a:pPr marL="457200" lvl="0" indent="-457200" algn="just" eaLnBrk="0" fontAlgn="base" hangingPunct="0">
              <a:spcBef>
                <a:spcPct val="0"/>
              </a:spcBef>
              <a:spcAft>
                <a:spcPct val="0"/>
              </a:spcAft>
            </a:pPr>
            <a:r>
              <a:rPr lang="tr-TR" b="1" dirty="0" smtClean="0">
                <a:solidFill>
                  <a:srgbClr val="C00000"/>
                </a:solidFill>
                <a:ea typeface="Times New Roman" pitchFamily="18" charset="0"/>
                <a:cs typeface="Arial" pitchFamily="34" charset="0"/>
              </a:rPr>
              <a:t> 7. DİĞER</a:t>
            </a:r>
            <a:endParaRPr lang="tr-TR" dirty="0" smtClean="0">
              <a:solidFill>
                <a:srgbClr val="C00000"/>
              </a:solidFill>
              <a:cs typeface="Arial" pitchFamily="34" charset="0"/>
            </a:endParaRPr>
          </a:p>
          <a:p>
            <a:pPr algn="just"/>
            <a:r>
              <a:rPr lang="tr-TR" sz="1700" dirty="0" smtClean="0">
                <a:cs typeface="Arial" pitchFamily="34" charset="0"/>
              </a:rPr>
              <a:t>          </a:t>
            </a:r>
            <a:r>
              <a:rPr lang="tr-TR" sz="1700" dirty="0" smtClean="0"/>
              <a:t>Proje alanında elektrik enerjisi mevcut değildir. Sisteme su </a:t>
            </a:r>
            <a:r>
              <a:rPr lang="tr-TR" sz="1700" dirty="0" err="1" smtClean="0"/>
              <a:t>diesel</a:t>
            </a:r>
            <a:r>
              <a:rPr lang="tr-TR" sz="1700" dirty="0" smtClean="0"/>
              <a:t> motorlu santrifüj tipi pompa ile verilecektir. </a:t>
            </a:r>
          </a:p>
          <a:p>
            <a:pPr algn="just"/>
            <a:r>
              <a:rPr lang="tr-TR" sz="1700" dirty="0" smtClean="0"/>
              <a:t>Çiftçi günde pompanın çalıştırılabileceği 16 saat sulama yapabilecek ve su kaynağı son derece kısıtlı olduğundan sulamayı, sulama aralığı boyunca tamamlayabilecektir</a:t>
            </a:r>
            <a:r>
              <a:rPr lang="tr-TR" dirty="0" smtClean="0"/>
              <a:t>.</a:t>
            </a:r>
          </a:p>
          <a:p>
            <a:pPr algn="just"/>
            <a:r>
              <a:rPr lang="tr-TR" dirty="0" smtClean="0"/>
              <a:t> </a:t>
            </a:r>
          </a:p>
          <a:p>
            <a:pPr algn="just"/>
            <a:r>
              <a:rPr lang="tr-TR" dirty="0" smtClean="0"/>
              <a:t> </a:t>
            </a:r>
          </a:p>
          <a:p>
            <a:pPr algn="just"/>
            <a:r>
              <a:rPr lang="tr-TR" dirty="0" smtClean="0"/>
              <a:t> </a:t>
            </a:r>
          </a:p>
          <a:p>
            <a:pPr algn="just"/>
            <a:endParaRPr lang="tr-TR"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51520" y="476672"/>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eaLnBrk="0" fontAlgn="base" hangingPunct="0">
              <a:spcBef>
                <a:spcPct val="0"/>
              </a:spcBef>
              <a:spcAft>
                <a:spcPct val="0"/>
              </a:spcAft>
            </a:pPr>
            <a:r>
              <a:rPr lang="tr-TR" sz="2000" b="1" u="sng" dirty="0" smtClean="0">
                <a:solidFill>
                  <a:srgbClr val="FF0000"/>
                </a:solidFill>
                <a:ea typeface="Times New Roman" pitchFamily="18" charset="0"/>
                <a:cs typeface="Arial" pitchFamily="34" charset="0"/>
              </a:rPr>
              <a:t>Tasarım</a:t>
            </a:r>
            <a:r>
              <a:rPr lang="tr-TR" sz="2000" b="1" dirty="0" smtClean="0">
                <a:ea typeface="Times New Roman" pitchFamily="18" charset="0"/>
                <a:cs typeface="Arial" pitchFamily="34" charset="0"/>
              </a:rPr>
              <a:t>	</a:t>
            </a:r>
            <a:endParaRPr lang="tr-TR" sz="2000" dirty="0"/>
          </a:p>
        </p:txBody>
      </p:sp>
      <p:sp>
        <p:nvSpPr>
          <p:cNvPr id="3174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tab pos="-457200" algn="l"/>
                <a:tab pos="449263" algn="l"/>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251520" y="1195591"/>
            <a:ext cx="8892480" cy="47705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ct val="0"/>
              </a:spcAft>
              <a:buClrTx/>
              <a:buSzTx/>
              <a:tabLst/>
            </a:pPr>
            <a:r>
              <a:rPr lang="tr-TR" sz="2000" b="1" dirty="0" smtClean="0">
                <a:solidFill>
                  <a:srgbClr val="C00000"/>
                </a:solidFill>
                <a:ea typeface="Times New Roman" pitchFamily="18" charset="0"/>
                <a:cs typeface="Arial" pitchFamily="34" charset="0"/>
              </a:rPr>
              <a:t>1. AŞAMA :  Ön Sistem Tertibi </a:t>
            </a:r>
          </a:p>
          <a:p>
            <a:pPr algn="just" eaLnBrk="0" fontAlgn="base" hangingPunct="0">
              <a:spcBef>
                <a:spcPct val="0"/>
              </a:spcBef>
              <a:spcAft>
                <a:spcPct val="0"/>
              </a:spcAft>
            </a:pPr>
            <a:endParaRPr lang="tr-TR" sz="2000" b="1" dirty="0" smtClean="0">
              <a:cs typeface="Arial" pitchFamily="34" charset="0"/>
            </a:endParaRPr>
          </a:p>
          <a:p>
            <a:pPr algn="just" eaLnBrk="0" fontAlgn="base" hangingPunct="0">
              <a:spcBef>
                <a:spcPct val="0"/>
              </a:spcBef>
              <a:spcAft>
                <a:spcPct val="0"/>
              </a:spcAft>
            </a:pPr>
            <a:r>
              <a:rPr lang="tr-TR" sz="2000" b="1" dirty="0" smtClean="0">
                <a:cs typeface="Arial" pitchFamily="34" charset="0"/>
              </a:rPr>
              <a:t>             </a:t>
            </a:r>
            <a:r>
              <a:rPr lang="tr-TR" dirty="0" smtClean="0"/>
              <a:t>Ağaç sıraları doğu batı yönünde olduğundan </a:t>
            </a:r>
            <a:r>
              <a:rPr lang="tr-TR" dirty="0" err="1" smtClean="0"/>
              <a:t>lateral</a:t>
            </a:r>
            <a:r>
              <a:rPr lang="tr-TR" dirty="0" smtClean="0"/>
              <a:t> boru hattı uzun kenar boyunca döşenecektir.</a:t>
            </a:r>
          </a:p>
          <a:p>
            <a:pPr algn="just" eaLnBrk="0" fontAlgn="base" hangingPunct="0">
              <a:spcBef>
                <a:spcPct val="0"/>
              </a:spcBef>
              <a:spcAft>
                <a:spcPct val="0"/>
              </a:spcAft>
            </a:pPr>
            <a:endParaRPr lang="tr-TR" dirty="0" smtClean="0"/>
          </a:p>
          <a:p>
            <a:pPr algn="just" eaLnBrk="0" fontAlgn="base" hangingPunct="0">
              <a:spcBef>
                <a:spcPct val="0"/>
              </a:spcBef>
              <a:spcAft>
                <a:spcPct val="0"/>
              </a:spcAft>
            </a:pPr>
            <a:r>
              <a:rPr lang="tr-TR" dirty="0" smtClean="0"/>
              <a:t>	Arazi uzun kenar boyunca eğimsiz olduğundan </a:t>
            </a:r>
            <a:r>
              <a:rPr lang="tr-TR" dirty="0" err="1" smtClean="0"/>
              <a:t>manifold</a:t>
            </a:r>
            <a:r>
              <a:rPr lang="tr-TR" dirty="0" smtClean="0"/>
              <a:t> boru hatları </a:t>
            </a:r>
            <a:r>
              <a:rPr lang="tr-TR" dirty="0" err="1" smtClean="0"/>
              <a:t>laterallere</a:t>
            </a:r>
            <a:r>
              <a:rPr lang="tr-TR" dirty="0" smtClean="0"/>
              <a:t> iki yönde hizmet edecektir. Bu durumda </a:t>
            </a:r>
            <a:r>
              <a:rPr lang="tr-TR" dirty="0" err="1" smtClean="0"/>
              <a:t>manifoldlar</a:t>
            </a:r>
            <a:r>
              <a:rPr lang="tr-TR" dirty="0" smtClean="0"/>
              <a:t> arazi içerisine döşenecektir. </a:t>
            </a:r>
          </a:p>
          <a:p>
            <a:pPr lvl="0" algn="just" eaLnBrk="0" fontAlgn="base" hangingPunct="0">
              <a:spcBef>
                <a:spcPct val="0"/>
              </a:spcBef>
              <a:spcAft>
                <a:spcPct val="0"/>
              </a:spcAft>
            </a:pPr>
            <a:r>
              <a:rPr lang="tr-TR" dirty="0" smtClean="0"/>
              <a:t>	</a:t>
            </a:r>
            <a:r>
              <a:rPr lang="tr-TR" dirty="0" err="1" smtClean="0"/>
              <a:t>Laterallerin</a:t>
            </a:r>
            <a:r>
              <a:rPr lang="tr-TR" dirty="0" smtClean="0"/>
              <a:t> döşeneceği doğrultuda arazi uzunluğu 260 m </a:t>
            </a:r>
            <a:r>
              <a:rPr lang="tr-TR" dirty="0" err="1" smtClean="0"/>
              <a:t>dir</a:t>
            </a:r>
            <a:r>
              <a:rPr lang="tr-TR" dirty="0" smtClean="0"/>
              <a:t>. Olağan koşullarda </a:t>
            </a:r>
            <a:r>
              <a:rPr lang="tr-TR" dirty="0" err="1" smtClean="0"/>
              <a:t>lateral</a:t>
            </a:r>
            <a:r>
              <a:rPr lang="tr-TR" dirty="0" smtClean="0"/>
              <a:t> uzunluğu 260/3 = 87 m alınabilir. Fakat </a:t>
            </a:r>
            <a:r>
              <a:rPr lang="tr-TR" dirty="0" err="1" smtClean="0"/>
              <a:t>manifoldlar</a:t>
            </a:r>
            <a:r>
              <a:rPr lang="tr-TR" dirty="0" smtClean="0"/>
              <a:t> </a:t>
            </a:r>
            <a:r>
              <a:rPr lang="tr-TR" dirty="0" err="1" smtClean="0"/>
              <a:t>laterallere</a:t>
            </a:r>
            <a:r>
              <a:rPr lang="tr-TR" dirty="0" smtClean="0"/>
              <a:t> iki yönlü hizmet edeceğinden lateral uzunluğu 65 m alınacaktır.</a:t>
            </a:r>
            <a:endParaRPr lang="tr-TR" dirty="0" smtClean="0">
              <a:ea typeface="Times New Roman" pitchFamily="18" charset="0"/>
              <a:cs typeface="Arial" pitchFamily="34" charset="0"/>
            </a:endParaRPr>
          </a:p>
          <a:p>
            <a:pPr lvl="0" algn="just" eaLnBrk="0" fontAlgn="base" hangingPunct="0">
              <a:spcBef>
                <a:spcPct val="0"/>
              </a:spcBef>
              <a:spcAft>
                <a:spcPct val="0"/>
              </a:spcAft>
            </a:pPr>
            <a:endParaRPr lang="tr-TR" sz="2000" dirty="0">
              <a:cs typeface="Arial" pitchFamily="34" charset="0"/>
            </a:endParaRPr>
          </a:p>
          <a:p>
            <a:pPr lvl="0" algn="just" eaLnBrk="0" fontAlgn="base" hangingPunct="0">
              <a:spcBef>
                <a:spcPct val="0"/>
              </a:spcBef>
              <a:spcAft>
                <a:spcPct val="0"/>
              </a:spcAft>
            </a:pPr>
            <a:r>
              <a:rPr lang="tr-TR" sz="2000" dirty="0" smtClean="0">
                <a:cs typeface="Arial" pitchFamily="34" charset="0"/>
              </a:rPr>
              <a:t>	Buna göre,  </a:t>
            </a:r>
            <a:r>
              <a:rPr lang="tr-TR" sz="2000" dirty="0" err="1" smtClean="0">
                <a:cs typeface="Arial" pitchFamily="34" charset="0"/>
              </a:rPr>
              <a:t>Lateral</a:t>
            </a:r>
            <a:r>
              <a:rPr lang="tr-TR" sz="2000" dirty="0" smtClean="0">
                <a:cs typeface="Arial" pitchFamily="34" charset="0"/>
              </a:rPr>
              <a:t> boyu, </a:t>
            </a:r>
            <a:r>
              <a:rPr lang="tr-TR" sz="2000" dirty="0" err="1" smtClean="0">
                <a:cs typeface="Arial" pitchFamily="34" charset="0"/>
              </a:rPr>
              <a:t>L</a:t>
            </a:r>
            <a:r>
              <a:rPr lang="tr-TR" sz="2000" baseline="-25000" dirty="0" err="1" smtClean="0">
                <a:cs typeface="Arial" pitchFamily="34" charset="0"/>
              </a:rPr>
              <a:t>l</a:t>
            </a:r>
            <a:r>
              <a:rPr lang="tr-TR" sz="2000" dirty="0" smtClean="0">
                <a:cs typeface="Arial" pitchFamily="34" charset="0"/>
              </a:rPr>
              <a:t> = 65m </a:t>
            </a:r>
          </a:p>
          <a:p>
            <a:pPr lvl="0" algn="just" eaLnBrk="0" fontAlgn="base" hangingPunct="0">
              <a:spcBef>
                <a:spcPct val="0"/>
              </a:spcBef>
              <a:spcAft>
                <a:spcPct val="0"/>
              </a:spcAft>
            </a:pPr>
            <a:r>
              <a:rPr lang="tr-TR" sz="2000" dirty="0">
                <a:cs typeface="Arial" pitchFamily="34" charset="0"/>
              </a:rPr>
              <a:t>	</a:t>
            </a:r>
            <a:r>
              <a:rPr lang="tr-TR" sz="2000" dirty="0" err="1" smtClean="0">
                <a:cs typeface="Arial" pitchFamily="34" charset="0"/>
              </a:rPr>
              <a:t>S</a:t>
            </a:r>
            <a:r>
              <a:rPr lang="tr-TR" sz="2000" baseline="-25000" dirty="0" err="1" smtClean="0">
                <a:cs typeface="Arial" pitchFamily="34" charset="0"/>
              </a:rPr>
              <a:t>l</a:t>
            </a:r>
            <a:r>
              <a:rPr lang="tr-TR" sz="2000" dirty="0" smtClean="0">
                <a:cs typeface="Arial" pitchFamily="34" charset="0"/>
              </a:rPr>
              <a:t> = % 0</a:t>
            </a:r>
          </a:p>
          <a:p>
            <a:pPr lvl="0" algn="just" eaLnBrk="0" fontAlgn="base" hangingPunct="0">
              <a:spcBef>
                <a:spcPct val="0"/>
              </a:spcBef>
              <a:spcAft>
                <a:spcPct val="0"/>
              </a:spcAft>
            </a:pPr>
            <a:r>
              <a:rPr lang="tr-TR" sz="2000" dirty="0">
                <a:cs typeface="Arial" pitchFamily="34" charset="0"/>
              </a:rPr>
              <a:t>	</a:t>
            </a:r>
            <a:r>
              <a:rPr lang="tr-TR" sz="2000" dirty="0" err="1" smtClean="0">
                <a:cs typeface="Arial" pitchFamily="34" charset="0"/>
              </a:rPr>
              <a:t>S</a:t>
            </a:r>
            <a:r>
              <a:rPr lang="tr-TR" sz="2000" baseline="-25000" dirty="0" err="1" smtClean="0">
                <a:cs typeface="Arial" pitchFamily="34" charset="0"/>
              </a:rPr>
              <a:t>m</a:t>
            </a:r>
            <a:r>
              <a:rPr lang="tr-TR" sz="2000" dirty="0" smtClean="0">
                <a:cs typeface="Arial" pitchFamily="34" charset="0"/>
              </a:rPr>
              <a:t> = % 3.2 (Bayır aşağı)</a:t>
            </a:r>
            <a:endParaRPr lang="tr-TR" sz="2000" dirty="0"/>
          </a:p>
          <a:p>
            <a:pPr algn="just"/>
            <a:endParaRPr lang="tr-TR"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51520" y="404664"/>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eaLnBrk="0" fontAlgn="base" hangingPunct="0">
              <a:spcBef>
                <a:spcPct val="0"/>
              </a:spcBef>
              <a:spcAft>
                <a:spcPct val="0"/>
              </a:spcAft>
            </a:pPr>
            <a:r>
              <a:rPr lang="tr-TR" sz="2000" b="1" u="sng" dirty="0" smtClean="0">
                <a:solidFill>
                  <a:srgbClr val="FF0000"/>
                </a:solidFill>
                <a:ea typeface="Times New Roman" pitchFamily="18" charset="0"/>
                <a:cs typeface="Arial" pitchFamily="34" charset="0"/>
              </a:rPr>
              <a:t>Tasarım</a:t>
            </a:r>
            <a:r>
              <a:rPr lang="tr-TR" sz="2000" b="1" dirty="0" smtClean="0">
                <a:ea typeface="Times New Roman" pitchFamily="18" charset="0"/>
                <a:cs typeface="Arial" pitchFamily="34" charset="0"/>
              </a:rPr>
              <a:t>	</a:t>
            </a:r>
            <a:endParaRPr lang="tr-TR" sz="2000" dirty="0"/>
          </a:p>
        </p:txBody>
      </p:sp>
      <p:sp>
        <p:nvSpPr>
          <p:cNvPr id="3174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tab pos="-457200" algn="l"/>
                <a:tab pos="449263" algn="l"/>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251520" y="908720"/>
            <a:ext cx="889248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ct val="0"/>
              </a:spcAft>
              <a:buClrTx/>
              <a:buSzTx/>
              <a:tabLst/>
            </a:pPr>
            <a:r>
              <a:rPr lang="tr-TR" sz="2000" b="1" dirty="0" smtClean="0">
                <a:solidFill>
                  <a:srgbClr val="C00000"/>
                </a:solidFill>
                <a:ea typeface="Times New Roman" pitchFamily="18" charset="0"/>
                <a:cs typeface="Arial" pitchFamily="34" charset="0"/>
              </a:rPr>
              <a:t>2. AŞAMA :  Uygun Damlatıcı Seçimi </a:t>
            </a:r>
          </a:p>
          <a:p>
            <a:pPr marL="457200" marR="0" lvl="0" indent="-457200" algn="just" defTabSz="914400" rtl="0" eaLnBrk="0" fontAlgn="base" latinLnBrk="0" hangingPunct="0">
              <a:lnSpc>
                <a:spcPct val="100000"/>
              </a:lnSpc>
              <a:spcBef>
                <a:spcPct val="0"/>
              </a:spcBef>
              <a:spcAft>
                <a:spcPct val="0"/>
              </a:spcAft>
              <a:buClrTx/>
              <a:buSzTx/>
              <a:tabLst/>
            </a:pPr>
            <a:endParaRPr kumimoji="0" lang="tr-TR" sz="2000" b="1" i="0" u="none" strike="noStrike" cap="none" normalizeH="0" dirty="0" smtClean="0">
              <a:ln>
                <a:noFill/>
              </a:ln>
              <a:solidFill>
                <a:schemeClr val="tx1"/>
              </a:solidFill>
              <a:effectLst/>
              <a:ea typeface="Times New Roman" pitchFamily="18" charset="0"/>
              <a:cs typeface="Arial" pitchFamily="34" charset="0"/>
            </a:endParaRPr>
          </a:p>
          <a:p>
            <a:pPr marL="457200" lvl="0" indent="-457200" algn="just" eaLnBrk="0" fontAlgn="base" hangingPunct="0">
              <a:spcBef>
                <a:spcPct val="0"/>
              </a:spcBef>
              <a:spcAft>
                <a:spcPct val="0"/>
              </a:spcAft>
            </a:pPr>
            <a:r>
              <a:rPr lang="tr-TR" sz="2000" b="1" dirty="0" smtClean="0">
                <a:ea typeface="Times New Roman" pitchFamily="18" charset="0"/>
                <a:cs typeface="Arial" pitchFamily="34" charset="0"/>
              </a:rPr>
              <a:t>	a) İşletme Basıncı </a:t>
            </a:r>
          </a:p>
          <a:p>
            <a:pPr marL="457200" lvl="0" indent="-457200" algn="just" eaLnBrk="0" fontAlgn="base" hangingPunct="0">
              <a:spcBef>
                <a:spcPct val="0"/>
              </a:spcBef>
              <a:spcAft>
                <a:spcPct val="0"/>
              </a:spcAft>
            </a:pPr>
            <a:endParaRPr lang="tr-TR" sz="2000" b="1" dirty="0" smtClean="0">
              <a:ea typeface="Times New Roman" pitchFamily="18" charset="0"/>
              <a:cs typeface="Arial" pitchFamily="34" charset="0"/>
            </a:endParaRPr>
          </a:p>
          <a:p>
            <a:pPr lvl="0" algn="just" eaLnBrk="0" fontAlgn="base" hangingPunct="0">
              <a:spcBef>
                <a:spcPct val="0"/>
              </a:spcBef>
              <a:spcAft>
                <a:spcPct val="0"/>
              </a:spcAft>
            </a:pPr>
            <a:r>
              <a:rPr lang="tr-TR" sz="2000" b="1" dirty="0" smtClean="0">
                <a:ea typeface="Times New Roman" pitchFamily="18" charset="0"/>
                <a:cs typeface="Arial" pitchFamily="34" charset="0"/>
              </a:rPr>
              <a:t>	</a:t>
            </a:r>
            <a:r>
              <a:rPr lang="tr-TR" sz="2000" dirty="0" smtClean="0">
                <a:ea typeface="Times New Roman" pitchFamily="18" charset="0"/>
                <a:cs typeface="Arial" pitchFamily="34" charset="0"/>
              </a:rPr>
              <a:t> </a:t>
            </a:r>
            <a:r>
              <a:rPr lang="tr-TR" dirty="0" smtClean="0">
                <a:ea typeface="Times New Roman" pitchFamily="18" charset="0"/>
                <a:cs typeface="Arial" pitchFamily="34" charset="0"/>
              </a:rPr>
              <a:t>Damla sulama yönteminde işletme basıncı </a:t>
            </a:r>
            <a:r>
              <a:rPr lang="tr-TR" dirty="0" err="1" smtClean="0">
                <a:ea typeface="Times New Roman" pitchFamily="18" charset="0"/>
                <a:cs typeface="Arial" pitchFamily="34" charset="0"/>
              </a:rPr>
              <a:t>h</a:t>
            </a:r>
            <a:r>
              <a:rPr lang="tr-TR" baseline="-25000" dirty="0" err="1" smtClean="0">
                <a:ea typeface="Times New Roman" pitchFamily="18" charset="0"/>
                <a:cs typeface="Arial" pitchFamily="34" charset="0"/>
              </a:rPr>
              <a:t>o</a:t>
            </a:r>
            <a:r>
              <a:rPr lang="tr-TR" dirty="0" smtClean="0">
                <a:ea typeface="Times New Roman" pitchFamily="18" charset="0"/>
                <a:cs typeface="Arial" pitchFamily="34" charset="0"/>
              </a:rPr>
              <a:t> = 1.0 </a:t>
            </a:r>
            <a:r>
              <a:rPr lang="tr-TR" dirty="0" err="1" smtClean="0">
                <a:ea typeface="Times New Roman" pitchFamily="18" charset="0"/>
                <a:cs typeface="Arial" pitchFamily="34" charset="0"/>
              </a:rPr>
              <a:t>atm</a:t>
            </a:r>
            <a:r>
              <a:rPr lang="tr-TR" dirty="0" smtClean="0">
                <a:ea typeface="Times New Roman" pitchFamily="18" charset="0"/>
                <a:cs typeface="Arial" pitchFamily="34" charset="0"/>
              </a:rPr>
              <a:t>  olarak alınır.</a:t>
            </a:r>
          </a:p>
          <a:p>
            <a:pPr lvl="0" algn="just" eaLnBrk="0" fontAlgn="base" hangingPunct="0">
              <a:spcBef>
                <a:spcPct val="0"/>
              </a:spcBef>
              <a:spcAft>
                <a:spcPct val="0"/>
              </a:spcAft>
            </a:pPr>
            <a:endParaRPr lang="tr-TR" sz="2000" dirty="0" smtClean="0">
              <a:ea typeface="Times New Roman" pitchFamily="18" charset="0"/>
              <a:cs typeface="Arial" pitchFamily="34" charset="0"/>
            </a:endParaRPr>
          </a:p>
          <a:p>
            <a:pPr lvl="0" algn="just" eaLnBrk="0" fontAlgn="base" hangingPunct="0">
              <a:spcBef>
                <a:spcPct val="0"/>
              </a:spcBef>
              <a:spcAft>
                <a:spcPct val="0"/>
              </a:spcAft>
            </a:pPr>
            <a:r>
              <a:rPr lang="tr-TR" sz="2000" b="1" dirty="0" smtClean="0">
                <a:ea typeface="Times New Roman" pitchFamily="18" charset="0"/>
                <a:cs typeface="Arial" pitchFamily="34" charset="0"/>
              </a:rPr>
              <a:t>        b)  Alternatif Damlatıcı Debileri </a:t>
            </a:r>
          </a:p>
          <a:p>
            <a:pPr lvl="0" algn="just" eaLnBrk="0" fontAlgn="base" hangingPunct="0">
              <a:spcBef>
                <a:spcPct val="0"/>
              </a:spcBef>
              <a:spcAft>
                <a:spcPct val="0"/>
              </a:spcAft>
            </a:pPr>
            <a:endParaRPr lang="tr-TR" sz="2000" b="1" dirty="0" smtClean="0">
              <a:ea typeface="Times New Roman" pitchFamily="18" charset="0"/>
              <a:cs typeface="Arial" pitchFamily="34" charset="0"/>
            </a:endParaRPr>
          </a:p>
          <a:p>
            <a:pPr>
              <a:buNone/>
            </a:pPr>
            <a:r>
              <a:rPr lang="tr-TR" sz="2000" dirty="0" smtClean="0"/>
              <a:t>	</a:t>
            </a:r>
            <a:r>
              <a:rPr lang="tr-TR" dirty="0" smtClean="0"/>
              <a:t>Bağ ve meyve ağaçlarında</a:t>
            </a:r>
          </a:p>
          <a:p>
            <a:pPr>
              <a:buNone/>
            </a:pPr>
            <a:r>
              <a:rPr lang="tr-TR" dirty="0" smtClean="0"/>
              <a:t>	-Ağır bünye:				q=2- 4L/h</a:t>
            </a:r>
          </a:p>
          <a:p>
            <a:pPr>
              <a:buNone/>
            </a:pPr>
            <a:r>
              <a:rPr lang="tr-TR" dirty="0" smtClean="0"/>
              <a:t>	(SİL, Sİ, CL, SİCL, SC, SİC, C)</a:t>
            </a:r>
          </a:p>
          <a:p>
            <a:pPr>
              <a:buNone/>
            </a:pPr>
            <a:endParaRPr lang="tr-TR" dirty="0" smtClean="0"/>
          </a:p>
          <a:p>
            <a:pPr>
              <a:buNone/>
            </a:pPr>
            <a:r>
              <a:rPr lang="tr-TR" dirty="0" smtClean="0"/>
              <a:t>	-Orta bünye:				q=2- 6L/h</a:t>
            </a:r>
          </a:p>
          <a:p>
            <a:pPr>
              <a:buNone/>
            </a:pPr>
            <a:r>
              <a:rPr lang="tr-TR" dirty="0" smtClean="0"/>
              <a:t>	(SL, L, SCL)</a:t>
            </a:r>
          </a:p>
          <a:p>
            <a:pPr>
              <a:buNone/>
            </a:pPr>
            <a:endParaRPr lang="tr-TR" dirty="0" smtClean="0"/>
          </a:p>
          <a:p>
            <a:pPr>
              <a:buNone/>
            </a:pPr>
            <a:r>
              <a:rPr lang="tr-TR" dirty="0" smtClean="0"/>
              <a:t>	-Hafif bünye:				q=2- 8L/h</a:t>
            </a:r>
          </a:p>
          <a:p>
            <a:pPr>
              <a:buNone/>
            </a:pPr>
            <a:r>
              <a:rPr lang="tr-TR" dirty="0" smtClean="0"/>
              <a:t>	(S, LS)</a:t>
            </a:r>
          </a:p>
          <a:p>
            <a:pPr>
              <a:buNone/>
            </a:pPr>
            <a:r>
              <a:rPr lang="tr-TR" dirty="0" smtClean="0"/>
              <a:t>	Proje alanının toprak bünye sınıfı ağır (C) olduğundan  damlatıcı debisi 2- 4 L/h olarak alınabilir. </a:t>
            </a:r>
          </a:p>
          <a:p>
            <a:pPr lvl="0" algn="just" eaLnBrk="0" fontAlgn="base" hangingPunct="0">
              <a:spcBef>
                <a:spcPct val="0"/>
              </a:spcBef>
              <a:spcAft>
                <a:spcPct val="0"/>
              </a:spcAft>
            </a:pPr>
            <a:endParaRPr lang="tr-TR" sz="2000" b="1" dirty="0" smtClean="0">
              <a:ea typeface="Times New Roman" pitchFamily="18" charset="0"/>
              <a:cs typeface="Arial" pitchFamily="34" charset="0"/>
            </a:endParaRPr>
          </a:p>
          <a:p>
            <a:pPr lvl="0" algn="just" eaLnBrk="0" fontAlgn="base" hangingPunct="0">
              <a:spcBef>
                <a:spcPct val="0"/>
              </a:spcBef>
              <a:spcAft>
                <a:spcPct val="0"/>
              </a:spcAft>
            </a:pPr>
            <a:endParaRPr lang="tr-TR" sz="2000" dirty="0">
              <a:cs typeface="Arial" pitchFamily="34" charset="0"/>
            </a:endParaRPr>
          </a:p>
          <a:p>
            <a:pPr lvl="0" algn="just" eaLnBrk="0" fontAlgn="base" hangingPunct="0">
              <a:spcBef>
                <a:spcPct val="0"/>
              </a:spcBef>
              <a:spcAft>
                <a:spcPct val="0"/>
              </a:spcAft>
            </a:pPr>
            <a:r>
              <a:rPr lang="tr-TR" sz="2000" dirty="0" smtClean="0">
                <a:cs typeface="Arial" pitchFamily="34" charset="0"/>
              </a:rPr>
              <a:t>	</a:t>
            </a:r>
            <a:endParaRPr lang="tr-TR" sz="2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2">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rsayılan Tasarım">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9933FF"/>
          </a:solidFill>
          <a:prstDash val="solid"/>
          <a:round/>
          <a:headEnd type="none" w="med" len="med"/>
          <a:tailEnd type="none" w="med" len="med"/>
        </a:ln>
        <a:effectLst/>
      </a:spPr>
      <a:bodyPr vert="horz" wrap="square" lIns="91440" tIns="45720" rIns="16200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Char char="•"/>
          <a:tabLst/>
          <a:defRPr kumimoji="0" lang="tr-TR"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rgbClr val="9933FF"/>
          </a:solidFill>
          <a:prstDash val="solid"/>
          <a:round/>
          <a:headEnd type="none" w="med" len="med"/>
          <a:tailEnd type="none" w="med" len="med"/>
        </a:ln>
        <a:effectLst/>
      </a:spPr>
      <a:bodyPr vert="horz" wrap="square" lIns="91440" tIns="45720" rIns="16200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Char char="•"/>
          <a:tabLst/>
          <a:defRPr kumimoji="0" lang="tr-TR" sz="1600" b="1" i="0" u="none" strike="noStrike" cap="none" normalizeH="0" baseline="0" smtClean="0">
            <a:ln>
              <a:noFill/>
            </a:ln>
            <a:solidFill>
              <a:schemeClr val="tx1"/>
            </a:solidFill>
            <a:effectLst/>
            <a:latin typeface="Arial" charset="0"/>
          </a:defRPr>
        </a:defPPr>
      </a:lstStyle>
    </a:lnDef>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Tema2</Template>
  <TotalTime>2383</TotalTime>
  <Words>2298</Words>
  <Application>Microsoft Office PowerPoint</Application>
  <PresentationFormat>Ekran Gösterisi (4:3)</PresentationFormat>
  <Paragraphs>1021</Paragraphs>
  <Slides>54</Slides>
  <Notes>8</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54</vt:i4>
      </vt:variant>
    </vt:vector>
  </HeadingPairs>
  <TitlesOfParts>
    <vt:vector size="56" baseType="lpstr">
      <vt:lpstr>Tema2</vt:lpstr>
      <vt:lpstr>Denklem</vt:lpstr>
      <vt:lpstr>  DAMLA SULAMA SİSTEMİ  TASARIMI  ÖRNEĞİ (ELMA)</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AĞAÇALTI MİKRO YAĞMURLAMA SULAMA SİSTEMİ TASARIMI  ÖRNEĞİ</dc:title>
  <dc:creator>427u</dc:creator>
  <cp:lastModifiedBy>tugce adanali</cp:lastModifiedBy>
  <cp:revision>246</cp:revision>
  <dcterms:created xsi:type="dcterms:W3CDTF">2011-11-24T08:02:52Z</dcterms:created>
  <dcterms:modified xsi:type="dcterms:W3CDTF">2021-12-21T10:31:54Z</dcterms:modified>
</cp:coreProperties>
</file>